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9"/>
  </p:notesMasterIdLst>
  <p:handoutMasterIdLst>
    <p:handoutMasterId r:id="rId30"/>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Column1</c:v>
          </c:tx>
          <c:dPt>
            <c:idx val="0"/>
            <c:bubble3D val="0"/>
            <c:spPr>
              <a:solidFill>
                <a:srgbClr val="4572A7"/>
              </a:solidFill>
              <a:ln>
                <a:noFill/>
              </a:ln>
            </c:spPr>
          </c:dPt>
          <c:dPt>
            <c:idx val="1"/>
            <c:bubble3D val="0"/>
            <c:spPr>
              <a:solidFill>
                <a:srgbClr val="AA4643"/>
              </a:solidFill>
              <a:ln>
                <a:noFill/>
              </a:ln>
            </c:spPr>
          </c:dPt>
          <c:dPt>
            <c:idx val="2"/>
            <c:bubble3D val="0"/>
            <c:spPr>
              <a:solidFill>
                <a:srgbClr val="89A54E"/>
              </a:solidFill>
              <a:ln>
                <a:noFill/>
              </a:ln>
            </c:spPr>
          </c:dPt>
          <c:dPt>
            <c:idx val="3"/>
            <c:bubble3D val="0"/>
            <c:spPr>
              <a:solidFill>
                <a:srgbClr val="71588F"/>
              </a:solidFill>
              <a:ln>
                <a:noFill/>
              </a:ln>
            </c:spPr>
          </c:dPt>
          <c:dPt>
            <c:idx val="4"/>
            <c:bubble3D val="0"/>
            <c:spPr>
              <a:solidFill>
                <a:srgbClr val="4198AF"/>
              </a:solidFill>
              <a:ln>
                <a:noFill/>
              </a:ln>
            </c:spPr>
          </c:dPt>
          <c:dPt>
            <c:idx val="5"/>
            <c:bubble3D val="0"/>
            <c:spPr>
              <a:solidFill>
                <a:srgbClr val="DB843D"/>
              </a:solidFill>
              <a:ln>
                <a:noFill/>
              </a:ln>
            </c:spPr>
          </c:dPt>
          <c:dPt>
            <c:idx val="6"/>
            <c:bubble3D val="0"/>
            <c:spPr>
              <a:solidFill>
                <a:srgbClr val="93A9CF"/>
              </a:solidFill>
              <a:ln>
                <a:noFill/>
              </a:ln>
            </c:spPr>
          </c:dPt>
          <c:dPt>
            <c:idx val="7"/>
            <c:bubble3D val="0"/>
            <c:spPr>
              <a:solidFill>
                <a:srgbClr val="D19392"/>
              </a:solidFill>
              <a:ln>
                <a:noFill/>
              </a:ln>
            </c:spPr>
          </c:dPt>
          <c:dPt>
            <c:idx val="8"/>
            <c:bubble3D val="0"/>
            <c:spPr>
              <a:solidFill>
                <a:srgbClr val="B9CD96"/>
              </a:solidFill>
              <a:ln>
                <a:noFill/>
              </a:ln>
            </c:spPr>
          </c:dPt>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1800" b="0" i="0" u="none" strike="noStrike" kern="1200" baseline="0">
                    <a:solidFill>
                      <a:srgbClr val="000000"/>
                    </a:solidFill>
                    <a:latin typeface="Calibri"/>
                  </a:defRPr>
                </a:pPr>
                <a:endParaRPr lang="en-US"/>
              </a:p>
            </c:txPr>
            <c:showLegendKey val="0"/>
            <c:showVal val="0"/>
            <c:showCatName val="1"/>
            <c:showSerName val="0"/>
            <c:showPercent val="0"/>
            <c:showBubbleSize val="0"/>
            <c:showLeaderLines val="1"/>
            <c:extLst>
              <c:ext xmlns:c15="http://schemas.microsoft.com/office/drawing/2012/chart" uri="{CE6537A1-D6FC-4f65-9D91-7224C49458BB}"/>
            </c:extLst>
          </c:dLbls>
          <c:cat>
            <c:strLit>
              <c:ptCount val="9"/>
              <c:pt idx="0">
                <c:v>Cruelty by Husband or his Relatives 38.4%</c:v>
              </c:pt>
              <c:pt idx="1">
                <c:v>Others 0.1%</c:v>
              </c:pt>
              <c:pt idx="2">
                <c:v>Immoral Traffic (P) Act 0.8%</c:v>
              </c:pt>
              <c:pt idx="3">
                <c:v>Dowry Death 2.6%</c:v>
              </c:pt>
              <c:pt idx="4">
                <c:v>Dowry Prohibition Act 3.5%</c:v>
              </c:pt>
              <c:pt idx="5">
                <c:v>Insult to the modesty of Women 4.1%</c:v>
              </c:pt>
              <c:pt idx="6">
                <c:v>Rape 10.9%</c:v>
              </c:pt>
              <c:pt idx="7">
                <c:v>Kidnapping &amp; Abduction 16.8%</c:v>
              </c:pt>
              <c:pt idx="8">
                <c:v>Asssault on Women with Intent to Outrage her Modesty 22.9%</c:v>
              </c:pt>
            </c:strLit>
          </c:cat>
          <c:val>
            <c:numLit>
              <c:formatCode>General</c:formatCode>
              <c:ptCount val="9"/>
              <c:pt idx="0">
                <c:v>38.4</c:v>
              </c:pt>
              <c:pt idx="1">
                <c:v>0.1</c:v>
              </c:pt>
              <c:pt idx="2">
                <c:v>0.8</c:v>
              </c:pt>
              <c:pt idx="3">
                <c:v>2.6</c:v>
              </c:pt>
              <c:pt idx="4">
                <c:v>3.5</c:v>
              </c:pt>
              <c:pt idx="5">
                <c:v>4.0999999999999996</c:v>
              </c:pt>
              <c:pt idx="6">
                <c:v>10.9</c:v>
              </c:pt>
              <c:pt idx="7">
                <c:v>16.8</c:v>
              </c:pt>
              <c:pt idx="8">
                <c:v>22.9</c:v>
              </c:pt>
            </c:numLit>
          </c:val>
        </c:ser>
        <c:dLbls>
          <c:showLegendKey val="0"/>
          <c:showVal val="0"/>
          <c:showCatName val="0"/>
          <c:showSerName val="0"/>
          <c:showPercent val="0"/>
          <c:showBubbleSize val="0"/>
          <c:showLeaderLines val="1"/>
        </c:dLbls>
        <c:firstSliceAng val="0"/>
      </c:pieChart>
      <c:spPr>
        <a:noFill/>
        <a:ln>
          <a:noFill/>
        </a:ln>
      </c:spPr>
    </c:plotArea>
    <c:plotVisOnly val="1"/>
    <c:dispBlanksAs val="gap"/>
    <c:showDLblsOverMax val="0"/>
  </c:chart>
  <c:spPr>
    <a:noFill/>
    <a:ln>
      <a:noFill/>
    </a:ln>
  </c:spPr>
  <c:txPr>
    <a:bodyPr lIns="0" tIns="0" rIns="0" bIns="0"/>
    <a:lstStyle/>
    <a:p>
      <a:pPr marL="0" marR="0" indent="0" algn="ctr" defTabSz="914400" fontAlgn="auto" hangingPunct="1">
        <a:lnSpc>
          <a:spcPct val="100000"/>
        </a:lnSpc>
        <a:spcBef>
          <a:spcPts val="0"/>
        </a:spcBef>
        <a:spcAft>
          <a:spcPts val="0"/>
        </a:spcAft>
        <a:tabLst/>
        <a:defRPr lang="en-IN" sz="1800" b="0" i="0" u="none" strike="noStrike" kern="1200" baseline="0">
          <a:solidFill>
            <a:srgbClr val="000000"/>
          </a:solidFill>
          <a:latin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2CF25E31-C96E-4161-A538-C8D4027A98AF}" type="slidenum">
              <a:t>‹#›</a:t>
            </a:fld>
            <a:endParaRPr lang="en-US" sz="1400" b="0" i="0" u="none" strike="noStrike" kern="120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2170095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Notes Placeholder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en-US"/>
          </a:p>
        </p:txBody>
      </p:sp>
      <p:sp>
        <p:nvSpPr>
          <p:cNvPr id="4" name="Header Placeholder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5" name="Date Placeholder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DD8ED713-EF87-4520-B414-79DD5AC60B79}" type="slidenum">
              <a:t>‹#›</a:t>
            </a:fld>
            <a:endParaRPr lang="en-US"/>
          </a:p>
        </p:txBody>
      </p:sp>
    </p:spTree>
    <p:extLst>
      <p:ext uri="{BB962C8B-B14F-4D97-AF65-F5344CB8AC3E}">
        <p14:creationId xmlns:p14="http://schemas.microsoft.com/office/powerpoint/2010/main" val="3784323850"/>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413054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1186661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1205889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1142938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757763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57933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685043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663682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619110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953149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75675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1106252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17592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76975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401964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126984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3383138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2116949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4094271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extLst>
      <p:ext uri="{BB962C8B-B14F-4D97-AF65-F5344CB8AC3E}">
        <p14:creationId xmlns:p14="http://schemas.microsoft.com/office/powerpoint/2010/main" val="151493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188B13AC-FEE9-4FFD-9FE8-53B6CF9BE172}"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0BDB1E9F-2B9B-4E32-B394-E1C5CCC9CC33}" type="slidenum">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91C80F1-6537-4657-A868-86A4305FEB3C}"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913F46E5-43D2-4F9A-B3D4-18F9C6B394D7}" type="slidenum">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3048"/>
            <a:ext cx="2057400" cy="5857875"/>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3048"/>
            <a:ext cx="6019796" cy="5857875"/>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23728D32-301E-4C8B-A790-18CA9DE92712}"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DC1E9BC-865F-4016-8FE8-71DB1E0C13F4}" type="slidenum">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0838FBEC-F6F5-4702-849F-8DE6887A4EC1}"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0A73803-00FE-4A9B-B646-1D37294E9262}" type="slidenum">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B1FEED5E-CD70-4705-A725-E87DAE244600}"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55759E3-3A77-4F58-8CC4-F375A082BB28}" type="slidenum">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lstStyle>
            <a:lvl1pPr>
              <a:defRPr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65C41CF6-B252-4C8B-A5A0-B5CF0E55268D}"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9700CFB-368F-412E-AD1C-CC5C21027FB8}" type="slidenum">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4964"/>
            <a:ext cx="4038603" cy="4525959"/>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4964"/>
            <a:ext cx="4038603" cy="4525959"/>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B28902D8-9125-4F66-B7E0-96AF8801E164}"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91453B6-91A4-473D-AB72-0394EE3D30D5}" type="slidenum">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ADAAFCFA-C3EF-4060-BEF2-4856A90694EF}" type="datetime1">
              <a:rPr lang="en-US"/>
              <a:pPr lvl="0"/>
              <a:t>1/21/2015</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2F1E7BC8-D3F1-40AA-886E-C21634D870DA}" type="slidenum">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B84D374A-9D55-4751-A84A-E178FE9B0768}" type="datetime1">
              <a:rPr lang="en-US"/>
              <a:pPr lvl="0"/>
              <a:t>1/21/2015</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3CDBCB08-3A9B-449E-948B-049D93E8BCF1}" type="slidenum">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2C89EE25-22BB-487D-AE97-8DACFBE940FB}" type="datetime1">
              <a:rPr lang="en-US"/>
              <a:pPr lvl="0"/>
              <a:t>1/21/2015</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5D068B6A-A3DE-4CA6-8026-B5B1E0637898}" type="slidenum">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lstStyle>
            <a:lvl1pPr>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sz="3200"/>
            </a:lvl1pPr>
            <a:lvl2pPr>
              <a:defRPr sz="2800"/>
            </a:lvl2pPr>
            <a:lvl3pPr>
              <a:defRPr sz="2400"/>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7F08FE25-10D4-4C36-A2B5-779977900E8A}"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975FDD1-DED2-4BC3-A7AD-6090265DE7FA}" type="slidenum">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BF1EB782-9EE0-4B9C-A3E9-2F54AC3CFB14}"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1AB29EB-F514-42FC-97EC-1E793AC62E54}" type="slidenum">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lstStyle>
            <a:lvl1pPr>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sz="3200"/>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1447C3C5-9AF1-488A-AA9F-3757BDB203A3}"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3B127786-95D9-4945-B791-7ED13C673ACF}" type="slidenum">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60E7D2A3-13E4-4B30-A362-79A8C42B66AC}"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E4B1A0BF-DB9B-46C8-9602-55F67DA3EF24}" type="slidenum">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628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628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2D81888D-5208-4461-9B3C-8287C2C4E769}"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2F0EEF0-FFFC-471D-8017-54F97586CE4F}" type="slidenum">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FEE6FE3C-6A71-4C05-992A-FA78FA5FD4A9}"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E02B276B-36E9-47AD-8828-B97AFE82557C}" type="slidenum">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C30A154F-2411-4233-A854-0BCC3E554A24}"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8A21ACB-6C6C-4CDC-942C-519B4382B7AA}" type="slidenum">
              <a:t>‹#›</a:t>
            </a:fld>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lstStyle>
            <a:lvl1pPr>
              <a:defRPr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FB21A8B3-E7BD-4991-BE9A-5F92AB2BA9C1}"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D2945B9B-EE51-4FCC-A714-B78CB21C4056}" type="slidenum">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914400" y="1447796"/>
            <a:ext cx="3810003" cy="4572000"/>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876796" y="1447796"/>
            <a:ext cx="3810003" cy="4572000"/>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FD87E0DB-7111-4FDA-9BE9-FDC815D2B367}"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50AAB599-E9DF-4F60-A5B8-68D59E8CA067}" type="slidenum">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469CA8A2-35AC-4CDE-A440-FD05A1393C65}" type="datetime1">
              <a:rPr lang="en-US"/>
              <a:pPr lvl="0"/>
              <a:t>1/21/2015</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A264B7DA-6C4C-49B0-8117-A54FF5867E8A}" type="slidenum">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FD2095C0-4DE5-4B07-8697-78EF11476717}" type="datetime1">
              <a:rPr lang="en-US"/>
              <a:pPr lvl="0"/>
              <a:t>1/21/2015</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FB27F230-EF2F-49CF-9E53-77CCEFCFC6DE}" type="slidenum">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46EE72FD-B9C6-4669-ACC1-78CC7788C980}" type="datetime1">
              <a:rPr lang="en-US"/>
              <a:pPr lvl="0"/>
              <a:t>1/21/2015</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A9D043BF-300F-4BCE-A2D3-5F0456A2F6D3}" type="slidenum">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lstStyle>
            <a:lvl1pPr>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16887182-67CD-4DBB-AE9A-CD3618A01FCD}"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7C9F5803-6B63-4DE1-856A-DBDF10CF8B0D}" type="slidenum">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lstStyle>
            <a:lvl1pPr>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sz="3200"/>
            </a:lvl1pPr>
            <a:lvl2pPr>
              <a:defRPr sz="2800"/>
            </a:lvl2pPr>
            <a:lvl3pPr>
              <a:defRPr sz="2400"/>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CB0D2D3F-F208-431F-98EB-704F9B418F99}"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13A0F84E-4BF3-4594-A8DD-EE1CC2B068B2}" type="slidenum">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lstStyle>
            <a:lvl1pPr>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sz="3200"/>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70E9AC61-3EC3-4CAC-9EC3-08CBAA9479E3}"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713AB1B8-05EA-4450-98CC-F2CA84BD94C2}" type="slidenum">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3EDC314C-C11B-4DDC-A2AA-F8601CB88089}"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8993508-A6C6-4463-B3C1-EAFE44ABB92B}" type="slidenum">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743700" y="274640"/>
            <a:ext cx="1943100" cy="5745166"/>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914400" y="274640"/>
            <a:ext cx="5676896" cy="574516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95DCA40-25E1-4231-A943-0BCB0428FCAA}" type="datetime1">
              <a:rPr lang="en-US"/>
              <a:pPr lvl="0"/>
              <a:t>1/21/2015</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BF7ECBF-F5B2-475F-AFC7-4FC4D15CF715}" type="slidenum">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4964"/>
            <a:ext cx="4038603" cy="4525959"/>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4964"/>
            <a:ext cx="4038603" cy="4525959"/>
          </a:xfrm>
        </p:spPr>
        <p:txBody>
          <a:bodyPr/>
          <a:lstStyle>
            <a:lvl1pPr>
              <a:defRPr sz="2800"/>
            </a:lvl1pPr>
            <a:lvl2pPr>
              <a:defRPr sz="2400"/>
            </a:lvl2pPr>
            <a:lvl3pPr>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1C1FE768-4151-4C02-A140-1E2830032AB4}"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EA40AB0C-B033-41DF-9E97-2AFE04B89810}" type="slidenum">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defRPr sz="2400"/>
            </a:lvl1pPr>
            <a:lvl2pPr>
              <a:defRPr/>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8865DB0-10B3-42F9-92F4-349A40FEE8FE}" type="datetime1">
              <a:rPr lang="en-US"/>
              <a:pPr lvl="0"/>
              <a:t>1/21/2015</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1D6A7AD4-2AD9-41F0-BAFD-2762E1449206}" type="slidenum">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BFB4834E-2C66-44BE-AD63-6BF6D7C34395}" type="datetime1">
              <a:rPr lang="en-US"/>
              <a:pPr lvl="0"/>
              <a:t>1/21/2015</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28949C13-24AA-49AF-B56F-A945217C5B2F}" type="slidenum">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554F5FE0-70C8-4010-B21E-4C1D1027E41D}" type="datetime1">
              <a:rPr lang="en-US"/>
              <a:pPr lvl="0"/>
              <a:t>1/21/2015</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60EA42DF-34B7-451E-A4CF-FBFDFE8803B6}" type="slidenum">
              <a:t>‹#›</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lstStyle>
            <a:lvl1pPr>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sz="3200"/>
            </a:lvl1pPr>
            <a:lvl2pPr>
              <a:defRPr sz="2800"/>
            </a:lvl2pPr>
            <a:lvl3pPr>
              <a:defRPr sz="2400"/>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29FB9DA-44F4-4C1A-B4F2-5DBE278CF9CE}"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FB142574-17C8-4D32-891A-49FB91679255}" type="slidenum">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lstStyle>
            <a:lvl1pPr>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sz="3200"/>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AEBAAE8E-A786-4BC3-B0C4-6CFEEE2D13AD}" type="datetime1">
              <a:rPr lang="en-US"/>
              <a:pPr lvl="0"/>
              <a:t>1/21/2015</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09811093-3EF6-4903-9AAB-EDCAD368BB1A}" type="slidenum">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8"/>
          <p:cNvSpPr/>
          <p:nvPr/>
        </p:nvSpPr>
        <p:spPr>
          <a:xfrm>
            <a:off x="0" y="0"/>
            <a:ext cx="9143643" cy="6857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FFFFFF"/>
          </a:solidFill>
          <a:ln>
            <a:no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3" name="Rounded Rectangle 7"/>
          <p:cNvSpPr/>
          <p:nvPr/>
        </p:nvSpPr>
        <p:spPr>
          <a:xfrm>
            <a:off x="64081" y="69841"/>
            <a:ext cx="9012957" cy="669312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6483">
            <a:solidFill>
              <a:srgbClr val="000000"/>
            </a:solid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4" name="Date Placeholder 1"/>
          <p:cNvSpPr txBox="1">
            <a:spLocks noGrp="1"/>
          </p:cNvSpPr>
          <p:nvPr>
            <p:ph type="dt" sz="half" idx="2"/>
          </p:nvPr>
        </p:nvSpPr>
        <p:spPr>
          <a:xfrm>
            <a:off x="6172200" y="6191283"/>
            <a:ext cx="2476076" cy="475917"/>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1D300453-503A-4276-81A8-949966CA34C0}" type="datetime1">
              <a:rPr lang="en-US"/>
              <a:pPr lvl="0"/>
              <a:t>1/21/2015</a:t>
            </a:fld>
            <a:endParaRPr lang="en-US"/>
          </a:p>
        </p:txBody>
      </p:sp>
      <p:sp>
        <p:nvSpPr>
          <p:cNvPr id="5" name="Footer Placeholder 2"/>
          <p:cNvSpPr txBox="1">
            <a:spLocks noGrp="1"/>
          </p:cNvSpPr>
          <p:nvPr>
            <p:ph type="ftr" sz="quarter" idx="3"/>
          </p:nvPr>
        </p:nvSpPr>
        <p:spPr>
          <a:xfrm>
            <a:off x="914400" y="6172200"/>
            <a:ext cx="3962159" cy="456843"/>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n-US" sz="2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6" name="Slide Number Placeholder 3"/>
          <p:cNvSpPr txBox="1">
            <a:spLocks noGrp="1"/>
          </p:cNvSpPr>
          <p:nvPr>
            <p:ph type="sldNum" sz="quarter" idx="4"/>
          </p:nvPr>
        </p:nvSpPr>
        <p:spPr>
          <a:xfrm>
            <a:off x="146157" y="6210357"/>
            <a:ext cx="456843" cy="456843"/>
          </a:xfrm>
          <a:prstGeom prst="rect">
            <a:avLst/>
          </a:prstGeom>
          <a:solidFill>
            <a:srgbClr val="D34817"/>
          </a:solid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D93DED64-A70F-4931-A548-CC4B027B570B}" type="slidenum">
              <a:t>‹#›</a:t>
            </a:fld>
            <a:endParaRPr lang="en-US"/>
          </a:p>
        </p:txBody>
      </p:sp>
      <p:sp>
        <p:nvSpPr>
          <p:cNvPr id="7" name="Title Placeholder 6"/>
          <p:cNvSpPr txBox="1">
            <a:spLocks noGrp="1"/>
          </p:cNvSpPr>
          <p:nvPr>
            <p:ph type="title"/>
          </p:nvPr>
        </p:nvSpPr>
        <p:spPr>
          <a:xfrm>
            <a:off x="457200" y="273597"/>
            <a:ext cx="8229243" cy="1144801"/>
          </a:xfrm>
          <a:prstGeom prst="rect">
            <a:avLst/>
          </a:prstGeom>
          <a:noFill/>
          <a:ln>
            <a:noFill/>
          </a:ln>
        </p:spPr>
        <p:txBody>
          <a:bodyPr vert="horz" wrap="square" lIns="0" tIns="0" rIns="0" bIns="0" anchor="ctr" anchorCtr="0" compatLnSpc="1"/>
          <a:lstStyle/>
          <a:p>
            <a:pPr lvl="0"/>
            <a:endParaRPr lang="en-US"/>
          </a:p>
        </p:txBody>
      </p:sp>
      <p:sp>
        <p:nvSpPr>
          <p:cNvPr id="8" name="Text Placeholder 7"/>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1">
        <a:lnSpc>
          <a:spcPct val="100000"/>
        </a:lnSpc>
        <a:spcBef>
          <a:spcPts val="0"/>
        </a:spcBef>
        <a:spcAft>
          <a:spcPts val="0"/>
        </a:spcAft>
        <a:buSzPct val="45000"/>
        <a:buFont typeface="StarSymbol"/>
        <a:buChar char="●"/>
        <a:tabLst/>
        <a:defRPr lang="en-US" sz="1800" b="0" i="0" u="none" strike="noStrike" kern="1200" cap="none" spc="0" baseline="0">
          <a:solidFill>
            <a:srgbClr val="000000"/>
          </a:solidFill>
          <a:uFillTx/>
          <a:latin typeface="Rockwell" pitchFamily="18"/>
          <a:ea typeface="Microsoft YaHei" pitchFamily="2"/>
          <a:cs typeface="Mangal" pitchFamily="2"/>
        </a:defRPr>
      </a:lvl1pPr>
    </p:titleStyle>
    <p:bodyStyle>
      <a:lvl1pPr marL="431999" marR="0" lvl="0" indent="-323999" algn="l" defTabSz="914400" rtl="0" fontAlgn="auto" hangingPunct="1">
        <a:lnSpc>
          <a:spcPct val="100000"/>
        </a:lnSpc>
        <a:spcBef>
          <a:spcPts val="0"/>
        </a:spcBef>
        <a:spcAft>
          <a:spcPts val="1415"/>
        </a:spcAft>
        <a:buSzPct val="45000"/>
        <a:buFont typeface="StarSymbol"/>
        <a:buChar char="●"/>
        <a:tabLst/>
        <a:defRPr lang="en-US" sz="2600" b="0" i="0" u="none" strike="noStrike" kern="1200" cap="none" spc="0" baseline="0">
          <a:solidFill>
            <a:srgbClr val="000000"/>
          </a:solidFill>
          <a:uFillTx/>
          <a:latin typeface="Rockwell"/>
          <a:ea typeface="Microsoft YaHei" pitchFamily="2"/>
          <a:cs typeface="Mangal" pitchFamily="2"/>
        </a:defRPr>
      </a:lvl1pPr>
      <a:lvl2pPr marL="863998" marR="0" lvl="1" indent="-323999" algn="l" defTabSz="914400" rtl="0" fontAlgn="auto" hangingPunct="1">
        <a:lnSpc>
          <a:spcPct val="100000"/>
        </a:lnSpc>
        <a:spcBef>
          <a:spcPts val="0"/>
        </a:spcBef>
        <a:spcAft>
          <a:spcPts val="113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2pPr>
      <a:lvl3pPr marL="1295997" marR="0" lvl="2" indent="-287999" algn="l" defTabSz="914400" rtl="0" fontAlgn="auto" hangingPunct="1">
        <a:lnSpc>
          <a:spcPct val="100000"/>
        </a:lnSpc>
        <a:spcBef>
          <a:spcPts val="0"/>
        </a:spcBef>
        <a:spcAft>
          <a:spcPts val="850"/>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3pPr>
      <a:lvl4pPr marL="1727996" marR="0" lvl="3" indent="-215999" algn="l"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4pPr>
      <a:lvl5pPr marL="2159995" marR="0" lvl="4"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8"/>
          <p:cNvSpPr/>
          <p:nvPr/>
        </p:nvSpPr>
        <p:spPr>
          <a:xfrm>
            <a:off x="0" y="0"/>
            <a:ext cx="9143643" cy="6857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FFFFFF"/>
          </a:solidFill>
          <a:ln>
            <a:no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3" name="Rounded Rectangle 7"/>
          <p:cNvSpPr/>
          <p:nvPr/>
        </p:nvSpPr>
        <p:spPr>
          <a:xfrm>
            <a:off x="64081" y="69841"/>
            <a:ext cx="9012957" cy="669312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6483">
            <a:solidFill>
              <a:srgbClr val="000000"/>
            </a:solid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4" name="Title 1"/>
          <p:cNvSpPr txBox="1">
            <a:spLocks noGrp="1"/>
          </p:cNvSpPr>
          <p:nvPr>
            <p:ph type="title"/>
          </p:nvPr>
        </p:nvSpPr>
        <p:spPr>
          <a:xfrm>
            <a:off x="914400" y="274676"/>
            <a:ext cx="7772043" cy="1142643"/>
          </a:xfrm>
          <a:prstGeom prst="rect">
            <a:avLst/>
          </a:prstGeom>
          <a:noFill/>
          <a:ln>
            <a:noFill/>
          </a:ln>
        </p:spPr>
        <p:txBody>
          <a:bodyPr vert="horz" wrap="square" lIns="90004" tIns="44997" rIns="90004" bIns="44997" anchor="t" anchorCtr="0" compatLnSpc="1"/>
          <a:lstStyle/>
          <a:p>
            <a:pPr lvl="0"/>
            <a:r>
              <a:rPr lang="en-US"/>
              <a:t>Click to edit the title text formatClick to edit Master title style</a:t>
            </a:r>
          </a:p>
        </p:txBody>
      </p:sp>
      <p:sp>
        <p:nvSpPr>
          <p:cNvPr id="5" name="Date Placeholder 2"/>
          <p:cNvSpPr txBox="1">
            <a:spLocks noGrp="1"/>
          </p:cNvSpPr>
          <p:nvPr>
            <p:ph type="dt" sz="half" idx="2"/>
          </p:nvPr>
        </p:nvSpPr>
        <p:spPr>
          <a:xfrm>
            <a:off x="6172200" y="6191283"/>
            <a:ext cx="2476076" cy="475917"/>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ECAF9419-7C09-4B53-B685-5F658069E422}" type="datetime1">
              <a:rPr lang="en-US"/>
              <a:pPr lvl="0"/>
              <a:t>1/21/2015</a:t>
            </a:fld>
            <a:endParaRPr lang="en-US"/>
          </a:p>
        </p:txBody>
      </p:sp>
      <p:sp>
        <p:nvSpPr>
          <p:cNvPr id="6" name="Footer Placeholder 3"/>
          <p:cNvSpPr txBox="1">
            <a:spLocks noGrp="1"/>
          </p:cNvSpPr>
          <p:nvPr>
            <p:ph type="ftr" sz="quarter" idx="3"/>
          </p:nvPr>
        </p:nvSpPr>
        <p:spPr>
          <a:xfrm>
            <a:off x="914400" y="6172200"/>
            <a:ext cx="3962159" cy="456843"/>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n-US" sz="2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7" name="Slide Number Placeholder 4"/>
          <p:cNvSpPr txBox="1">
            <a:spLocks noGrp="1"/>
          </p:cNvSpPr>
          <p:nvPr>
            <p:ph type="sldNum" sz="quarter" idx="4"/>
          </p:nvPr>
        </p:nvSpPr>
        <p:spPr>
          <a:xfrm>
            <a:off x="146157" y="6210357"/>
            <a:ext cx="456843" cy="456843"/>
          </a:xfrm>
          <a:prstGeom prst="rect">
            <a:avLst/>
          </a:prstGeom>
          <a:solidFill>
            <a:srgbClr val="D34817"/>
          </a:solid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C61911BE-D7F5-4BAA-A7C2-FFBABD655221}" type="slidenum">
              <a:t>‹#›</a:t>
            </a:fld>
            <a:endParaRPr lang="en-US"/>
          </a:p>
        </p:txBody>
      </p:sp>
      <p:sp>
        <p:nvSpPr>
          <p:cNvPr id="8" name="Text Placeholder 7"/>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lvl="0" indent="0" algn="l" defTabSz="914400" rtl="0" fontAlgn="auto" hangingPunct="1">
        <a:lnSpc>
          <a:spcPct val="100000"/>
        </a:lnSpc>
        <a:spcBef>
          <a:spcPts val="0"/>
        </a:spcBef>
        <a:spcAft>
          <a:spcPts val="0"/>
        </a:spcAft>
        <a:buSzPct val="45000"/>
        <a:buFont typeface="StarSymbol"/>
        <a:buChar char="●"/>
        <a:tabLst/>
        <a:defRPr lang="en-US" sz="4000" b="0" i="0" u="none" strike="noStrike" kern="1200" cap="none" spc="0" baseline="0">
          <a:solidFill>
            <a:srgbClr val="696464"/>
          </a:solidFill>
          <a:uFillTx/>
          <a:latin typeface="Rockwell" pitchFamily="18"/>
          <a:ea typeface="Microsoft YaHei" pitchFamily="2"/>
          <a:cs typeface="Mangal" pitchFamily="2"/>
        </a:defRPr>
      </a:lvl1pPr>
    </p:titleStyle>
    <p:bodyStyle>
      <a:lvl1pPr marL="431999" marR="0" lvl="0" indent="-323999" algn="l" defTabSz="914400" rtl="0" fontAlgn="auto" hangingPunct="1">
        <a:lnSpc>
          <a:spcPct val="100000"/>
        </a:lnSpc>
        <a:spcBef>
          <a:spcPts val="0"/>
        </a:spcBef>
        <a:spcAft>
          <a:spcPts val="1415"/>
        </a:spcAft>
        <a:buSzPct val="45000"/>
        <a:buFont typeface="StarSymbol"/>
        <a:buChar char="●"/>
        <a:tabLst/>
        <a:defRPr lang="en-US" sz="2600" b="0" i="0" u="none" strike="noStrike" kern="1200" cap="none" spc="0" baseline="0">
          <a:solidFill>
            <a:srgbClr val="000000"/>
          </a:solidFill>
          <a:uFillTx/>
          <a:latin typeface="Rockwell"/>
          <a:ea typeface="Microsoft YaHei" pitchFamily="2"/>
          <a:cs typeface="Mangal" pitchFamily="2"/>
        </a:defRPr>
      </a:lvl1pPr>
      <a:lvl2pPr marL="863998" marR="0" lvl="1" indent="-323999" algn="l" defTabSz="914400" rtl="0" fontAlgn="auto" hangingPunct="1">
        <a:lnSpc>
          <a:spcPct val="100000"/>
        </a:lnSpc>
        <a:spcBef>
          <a:spcPts val="0"/>
        </a:spcBef>
        <a:spcAft>
          <a:spcPts val="113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2pPr>
      <a:lvl3pPr marL="1295997" marR="0" lvl="2" indent="-287999" algn="l" defTabSz="914400" rtl="0" fontAlgn="auto" hangingPunct="1">
        <a:lnSpc>
          <a:spcPct val="100000"/>
        </a:lnSpc>
        <a:spcBef>
          <a:spcPts val="0"/>
        </a:spcBef>
        <a:spcAft>
          <a:spcPts val="850"/>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3pPr>
      <a:lvl4pPr marL="1727996" marR="0" lvl="3" indent="-215999" algn="l"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4pPr>
      <a:lvl5pPr marL="2159995" marR="0" lvl="4"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5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8"/>
          <p:cNvSpPr/>
          <p:nvPr/>
        </p:nvSpPr>
        <p:spPr>
          <a:xfrm>
            <a:off x="0" y="0"/>
            <a:ext cx="9143643" cy="6857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FFFFFF"/>
          </a:solidFill>
          <a:ln>
            <a:no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3" name="Rounded Rectangle 7"/>
          <p:cNvSpPr/>
          <p:nvPr/>
        </p:nvSpPr>
        <p:spPr>
          <a:xfrm>
            <a:off x="64081" y="69841"/>
            <a:ext cx="9012957" cy="669312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6483">
            <a:solidFill>
              <a:srgbClr val="000000"/>
            </a:solidFill>
            <a:prstDash val="solid"/>
          </a:ln>
        </p:spPr>
        <p:txBody>
          <a:bodyPr vert="horz" wrap="square" lIns="90004" tIns="44997" rIns="90004" bIns="44997" anchor="ctr"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18"/>
              <a:ea typeface="Microsoft YaHei" pitchFamily="2"/>
              <a:cs typeface="Mangal" pitchFamily="2"/>
            </a:endParaRPr>
          </a:p>
        </p:txBody>
      </p:sp>
      <p:sp>
        <p:nvSpPr>
          <p:cNvPr id="4" name="Title 1"/>
          <p:cNvSpPr txBox="1">
            <a:spLocks noGrp="1"/>
          </p:cNvSpPr>
          <p:nvPr>
            <p:ph type="title"/>
          </p:nvPr>
        </p:nvSpPr>
        <p:spPr>
          <a:xfrm>
            <a:off x="914400" y="274676"/>
            <a:ext cx="7772043" cy="1142643"/>
          </a:xfrm>
          <a:prstGeom prst="rect">
            <a:avLst/>
          </a:prstGeom>
          <a:noFill/>
          <a:ln>
            <a:noFill/>
          </a:ln>
        </p:spPr>
        <p:txBody>
          <a:bodyPr vert="horz" wrap="square" lIns="90004" tIns="44997" rIns="90004" bIns="44997" anchor="t" anchorCtr="0" compatLnSpc="1"/>
          <a:lstStyle/>
          <a:p>
            <a:pPr lvl="0"/>
            <a:r>
              <a:rPr lang="en-US"/>
              <a:t>Click to edit the title text formatClick to edit Master title style</a:t>
            </a:r>
          </a:p>
        </p:txBody>
      </p:sp>
      <p:sp>
        <p:nvSpPr>
          <p:cNvPr id="5" name="Date Placeholder 3"/>
          <p:cNvSpPr txBox="1">
            <a:spLocks noGrp="1"/>
          </p:cNvSpPr>
          <p:nvPr>
            <p:ph type="dt" sz="half" idx="2"/>
          </p:nvPr>
        </p:nvSpPr>
        <p:spPr>
          <a:xfrm>
            <a:off x="6172200" y="6191283"/>
            <a:ext cx="2476076" cy="475917"/>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E45AB10A-0903-4AB2-B195-8337531ADC22}" type="datetime1">
              <a:rPr lang="en-US"/>
              <a:pPr lvl="0"/>
              <a:t>1/21/2015</a:t>
            </a:fld>
            <a:endParaRPr lang="en-US"/>
          </a:p>
        </p:txBody>
      </p:sp>
      <p:sp>
        <p:nvSpPr>
          <p:cNvPr id="6" name="Footer Placeholder 4"/>
          <p:cNvSpPr txBox="1">
            <a:spLocks noGrp="1"/>
          </p:cNvSpPr>
          <p:nvPr>
            <p:ph type="ftr" sz="quarter" idx="3"/>
          </p:nvPr>
        </p:nvSpPr>
        <p:spPr>
          <a:xfrm>
            <a:off x="914400" y="6172200"/>
            <a:ext cx="3962159" cy="456843"/>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n-US" sz="2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n-US"/>
          </a:p>
        </p:txBody>
      </p:sp>
      <p:sp>
        <p:nvSpPr>
          <p:cNvPr id="7" name="Slide Number Placeholder 5"/>
          <p:cNvSpPr txBox="1">
            <a:spLocks noGrp="1"/>
          </p:cNvSpPr>
          <p:nvPr>
            <p:ph type="sldNum" sz="quarter" idx="4"/>
          </p:nvPr>
        </p:nvSpPr>
        <p:spPr>
          <a:xfrm>
            <a:off x="146157" y="6210357"/>
            <a:ext cx="456843" cy="456843"/>
          </a:xfrm>
          <a:prstGeom prst="rect">
            <a:avLst/>
          </a:prstGeom>
          <a:solidFill>
            <a:srgbClr val="D34817"/>
          </a:solid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Rockwell" pitchFamily="18"/>
                <a:ea typeface="Arial Unicode MS" pitchFamily="2"/>
                <a:cs typeface="Tahoma" pitchFamily="2"/>
              </a:defRPr>
            </a:lvl1pPr>
          </a:lstStyle>
          <a:p>
            <a:pPr lvl="0"/>
            <a:fld id="{A39063C6-FA5A-464F-9A99-CF1A53BEA571}" type="slidenum">
              <a:t>‹#›</a:t>
            </a:fld>
            <a:endParaRPr lang="en-US"/>
          </a:p>
        </p:txBody>
      </p:sp>
      <p:sp>
        <p:nvSpPr>
          <p:cNvPr id="8" name="Content Placeholder 7"/>
          <p:cNvSpPr txBox="1">
            <a:spLocks noGrp="1"/>
          </p:cNvSpPr>
          <p:nvPr>
            <p:ph type="body" idx="1"/>
          </p:nvPr>
        </p:nvSpPr>
        <p:spPr>
          <a:xfrm>
            <a:off x="914400" y="1447915"/>
            <a:ext cx="7772043" cy="4571643"/>
          </a:xfrm>
          <a:prstGeom prst="rect">
            <a:avLst/>
          </a:prstGeom>
          <a:noFill/>
          <a:ln>
            <a:noFill/>
          </a:ln>
        </p:spPr>
        <p:txBody>
          <a:bodyPr vert="horz" wrap="square" lIns="90004" tIns="44997" rIns="90004" bIns="44997" anchor="t" anchorCtr="0" compatLnSpc="1"/>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marL="0" marR="0" lvl="0" indent="0" algn="l" defTabSz="914400" rtl="0" fontAlgn="auto" hangingPunct="1">
        <a:lnSpc>
          <a:spcPct val="100000"/>
        </a:lnSpc>
        <a:spcBef>
          <a:spcPts val="0"/>
        </a:spcBef>
        <a:spcAft>
          <a:spcPts val="0"/>
        </a:spcAft>
        <a:buSzPct val="45000"/>
        <a:buFont typeface="StarSymbol"/>
        <a:buChar char="●"/>
        <a:tabLst/>
        <a:defRPr lang="en-US" sz="4000" b="0" i="0" u="none" strike="noStrike" kern="1200" cap="none" spc="0" baseline="0">
          <a:solidFill>
            <a:srgbClr val="696464"/>
          </a:solidFill>
          <a:uFillTx/>
          <a:latin typeface="Rockwell" pitchFamily="18"/>
          <a:ea typeface="Microsoft YaHei" pitchFamily="2"/>
          <a:cs typeface="Mangal" pitchFamily="2"/>
        </a:defRPr>
      </a:lvl1pPr>
    </p:titleStyle>
    <p:bodyStyle>
      <a:lvl1pPr marL="431999" marR="0" lvl="0" indent="-323999" algn="l" defTabSz="914400" rtl="0" fontAlgn="auto" hangingPunct="1">
        <a:lnSpc>
          <a:spcPct val="100000"/>
        </a:lnSpc>
        <a:spcBef>
          <a:spcPts val="0"/>
        </a:spcBef>
        <a:spcAft>
          <a:spcPts val="1415"/>
        </a:spcAft>
        <a:buSzPct val="45000"/>
        <a:buFont typeface="StarSymbol"/>
        <a:buChar char="●"/>
        <a:tabLst/>
        <a:defRPr lang="en-US" sz="2600" b="0" i="0" u="none" strike="noStrike" kern="1200" cap="none" spc="0" baseline="0">
          <a:solidFill>
            <a:srgbClr val="000000"/>
          </a:solidFill>
          <a:uFillTx/>
          <a:latin typeface="Rockwell"/>
          <a:ea typeface="Microsoft YaHei" pitchFamily="2"/>
          <a:cs typeface="Mangal" pitchFamily="2"/>
        </a:defRPr>
      </a:lvl1pPr>
      <a:lvl2pPr marL="863998" marR="0" lvl="1" indent="-323999" algn="l" defTabSz="914400" rtl="0" fontAlgn="auto" hangingPunct="1">
        <a:lnSpc>
          <a:spcPct val="100000"/>
        </a:lnSpc>
        <a:spcBef>
          <a:spcPts val="0"/>
        </a:spcBef>
        <a:spcAft>
          <a:spcPts val="113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2pPr>
      <a:lvl3pPr marL="1295997" marR="0" lvl="2" indent="-287999" algn="l" defTabSz="914400" rtl="0" fontAlgn="auto" hangingPunct="1">
        <a:lnSpc>
          <a:spcPct val="100000"/>
        </a:lnSpc>
        <a:spcBef>
          <a:spcPts val="0"/>
        </a:spcBef>
        <a:spcAft>
          <a:spcPts val="850"/>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3pPr>
      <a:lvl4pPr marL="1727996" marR="0" lvl="3" indent="-215999" algn="l"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4pPr>
      <a:lvl5pPr marL="2159995" marR="0" lvl="4"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5pPr>
      <a:lvl6pPr marL="2592003" marR="0" lvl="5"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6pPr>
      <a:lvl7pPr marL="3024003" marR="0" lvl="6"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7pPr>
      <a:lvl8pPr marL="3456002" marR="0" lvl="7" indent="-215999" algn="l"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ckwell"/>
          <a:ea typeface="Microsoft YaHei" pitchFamily="2"/>
          <a:cs typeface="Mangal" pitchFamily="2"/>
        </a:defRPr>
      </a:lvl8pPr>
      <a:lvl9pPr marL="431999" marR="0" lvl="0" indent="-323999" algn="l" defTabSz="914400" rtl="0" fontAlgn="auto" hangingPunct="1">
        <a:lnSpc>
          <a:spcPct val="100000"/>
        </a:lnSpc>
        <a:spcBef>
          <a:spcPts val="0"/>
        </a:spcBef>
        <a:spcAft>
          <a:spcPts val="1415"/>
        </a:spcAft>
        <a:buSzPct val="45000"/>
        <a:buFont typeface="StarSymbol"/>
        <a:buChar char="●"/>
        <a:tabLst/>
        <a:defRPr lang="en-US" sz="2600" b="0" i="0" u="none" strike="noStrike" kern="1200" cap="none" spc="0" baseline="0">
          <a:solidFill>
            <a:srgbClr val="000000"/>
          </a:solidFill>
          <a:uFillTx/>
          <a:latin typeface="Rockwell"/>
          <a:ea typeface="Microsoft YaHei" pitchFamily="2"/>
          <a:cs typeface="Mangal" pitchFamily="2"/>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3"/>
          <p:cNvSpPr/>
          <p:nvPr/>
        </p:nvSpPr>
        <p:spPr>
          <a:xfrm>
            <a:off x="571317" y="476640"/>
            <a:ext cx="8214841" cy="66276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FF420E"/>
                </a:solidFill>
                <a:uFillTx/>
              </a:defRPr>
            </a:pPr>
            <a:r>
              <a:rPr lang="en-US" sz="3200" b="1" i="0" u="none" strike="noStrike" kern="1200" cap="none" spc="0" baseline="0" smtClean="0">
                <a:solidFill>
                  <a:srgbClr val="FF420E"/>
                </a:solidFill>
                <a:uFillTx/>
                <a:latin typeface="Comic Sans MS" pitchFamily="66"/>
                <a:ea typeface="Microsoft YaHei" pitchFamily="2"/>
                <a:cs typeface="Mangal" pitchFamily="2"/>
              </a:rPr>
              <a:t>VIOLENCE  </a:t>
            </a:r>
            <a:r>
              <a:rPr lang="en-US" sz="3200" b="1" i="0" u="none" strike="noStrike" kern="1200" cap="none" spc="0" baseline="0">
                <a:solidFill>
                  <a:srgbClr val="FF420E"/>
                </a:solidFill>
                <a:uFillTx/>
                <a:latin typeface="Comic Sans MS" pitchFamily="66"/>
                <a:ea typeface="Microsoft YaHei" pitchFamily="2"/>
                <a:cs typeface="Mangal" pitchFamily="2"/>
              </a:rPr>
              <a:t>AGAINST  WOMEN</a:t>
            </a:r>
            <a:r>
              <a:rPr lang="en-US" sz="1800" b="1" i="0" u="none" strike="noStrike" kern="1200" cap="none" spc="0" baseline="0">
                <a:solidFill>
                  <a:srgbClr val="FF420E"/>
                </a:solidFill>
                <a:uFillTx/>
                <a:latin typeface="Comic Sans MS" pitchFamily="66"/>
                <a:ea typeface="Microsoft YaHei" pitchFamily="2"/>
                <a:cs typeface="Mangal" pitchFamily="2"/>
              </a:rPr>
              <a:t>...</a:t>
            </a:r>
          </a:p>
        </p:txBody>
      </p:sp>
      <p:sp>
        <p:nvSpPr>
          <p:cNvPr id="3" name="Rectangle 4"/>
          <p:cNvSpPr/>
          <p:nvPr/>
        </p:nvSpPr>
        <p:spPr>
          <a:xfrm>
            <a:off x="1475640" y="2925001"/>
            <a:ext cx="5382002" cy="3157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4997" rIns="90004" bIns="44997" anchor="t" anchorCtr="1" compatLnSpc="0">
            <a:spAutoFit/>
          </a:bodyPr>
          <a:lstStyle/>
          <a:p>
            <a:pPr marL="274320" marR="0" lvl="0" indent="-273963" algn="ctr" defTabSz="914400" rtl="0" fontAlgn="auto" hangingPunct="1">
              <a:lnSpc>
                <a:spcPct val="130000"/>
              </a:lnSpc>
              <a:spcBef>
                <a:spcPts val="58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Rockwell" pitchFamily="18"/>
                <a:ea typeface="Microsoft YaHei" pitchFamily="2"/>
                <a:cs typeface="Mangal" pitchFamily="2"/>
              </a:rPr>
              <a:t>Presentation by</a:t>
            </a:r>
          </a:p>
          <a:p>
            <a:pPr marL="274320" marR="0" lvl="0" indent="-273963" algn="ctr" defTabSz="914400" rtl="0" fontAlgn="auto" hangingPunct="1">
              <a:lnSpc>
                <a:spcPct val="130000"/>
              </a:lnSpc>
              <a:spcBef>
                <a:spcPts val="58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Rockwell" pitchFamily="18"/>
                <a:ea typeface="Microsoft YaHei" pitchFamily="2"/>
                <a:cs typeface="Mangal" pitchFamily="2"/>
              </a:rPr>
              <a:t>Gurjot Kaur,</a:t>
            </a:r>
          </a:p>
          <a:p>
            <a:pPr marL="274320" marR="0" lvl="0" indent="-273963" algn="ctr" defTabSz="914400" rtl="0" fontAlgn="auto" hangingPunct="1">
              <a:lnSpc>
                <a:spcPct val="130000"/>
              </a:lnSpc>
              <a:spcBef>
                <a:spcPts val="58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Rockwell" pitchFamily="18"/>
                <a:ea typeface="Microsoft YaHei" pitchFamily="2"/>
                <a:cs typeface="Mangal" pitchFamily="2"/>
              </a:rPr>
              <a:t>Additional Chief Secretary,</a:t>
            </a:r>
          </a:p>
          <a:p>
            <a:pPr marL="274320" marR="0" lvl="0" indent="-273963" algn="ctr" defTabSz="914400" rtl="0" fontAlgn="auto" hangingPunct="1">
              <a:lnSpc>
                <a:spcPct val="130000"/>
              </a:lnSpc>
              <a:spcBef>
                <a:spcPts val="58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Rockwell" pitchFamily="18"/>
                <a:ea typeface="Microsoft YaHei" pitchFamily="2"/>
                <a:cs typeface="Mangal" pitchFamily="2"/>
              </a:rPr>
              <a:t>Woman &amp; Child Development</a:t>
            </a:r>
          </a:p>
          <a:p>
            <a:pPr marL="274320" marR="0" lvl="0" indent="-273963" algn="ctr" defTabSz="914400" rtl="0" fontAlgn="auto" hangingPunct="1">
              <a:lnSpc>
                <a:spcPct val="130000"/>
              </a:lnSpc>
              <a:spcBef>
                <a:spcPts val="58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Rockwell" pitchFamily="18"/>
                <a:ea typeface="Microsoft YaHei" pitchFamily="2"/>
                <a:cs typeface="Mangal" pitchFamily="2"/>
              </a:rPr>
              <a:t>Government of Rajasthan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152403"/>
            <a:ext cx="8429396" cy="761996"/>
          </a:xfrm>
        </p:spPr>
        <p:txBody>
          <a:bodyPr anchorCtr="1"/>
          <a:lstStyle/>
          <a:p>
            <a:pPr lvl="0" algn="ctr">
              <a:buNone/>
            </a:pPr>
            <a:r>
              <a:rPr lang="en-US" sz="2400">
                <a:solidFill>
                  <a:srgbClr val="FF420E"/>
                </a:solidFill>
                <a:latin typeface="Comic Sans MS" pitchFamily="66"/>
              </a:rPr>
              <a:t>Mahila Suraksha Evam Salah Kendra (MSSK)  (Women Protection and Counselling Centres)</a:t>
            </a:r>
          </a:p>
        </p:txBody>
      </p:sp>
      <p:sp>
        <p:nvSpPr>
          <p:cNvPr id="3" name="Content Placeholder 2"/>
          <p:cNvSpPr txBox="1">
            <a:spLocks noGrp="1"/>
          </p:cNvSpPr>
          <p:nvPr>
            <p:ph type="body" idx="4294967295"/>
          </p:nvPr>
        </p:nvSpPr>
        <p:spPr>
          <a:xfrm>
            <a:off x="457200" y="914400"/>
            <a:ext cx="4285801" cy="5715000"/>
          </a:xfrm>
        </p:spPr>
        <p:txBody>
          <a:bodyPr/>
          <a:lstStyle/>
          <a:p>
            <a:pPr marL="179386" lvl="0" indent="-179386" algn="just">
              <a:buClr>
                <a:srgbClr val="D34817"/>
              </a:buClr>
              <a:buSzPct val="123000"/>
              <a:buFont typeface="Arial" pitchFamily="34"/>
              <a:buChar char="•"/>
            </a:pPr>
            <a:r>
              <a:rPr lang="en-US" sz="2000">
                <a:latin typeface="Rockwell" pitchFamily="18"/>
              </a:rPr>
              <a:t>Scheme initiated in the State in 2010-11.</a:t>
            </a:r>
          </a:p>
          <a:p>
            <a:pPr marL="179386" lvl="0" indent="-179386" algn="just">
              <a:buClr>
                <a:srgbClr val="D34817"/>
              </a:buClr>
              <a:buSzPct val="123000"/>
              <a:buFont typeface="Arial" pitchFamily="34"/>
              <a:buChar char="•"/>
            </a:pPr>
            <a:r>
              <a:rPr lang="en-US" sz="2000">
                <a:latin typeface="Rockwell" pitchFamily="18"/>
              </a:rPr>
              <a:t>40 centers at 40 police districts to provide counseling and legal/ police/medical assistance to the aggrieved woman;</a:t>
            </a:r>
          </a:p>
          <a:p>
            <a:pPr marL="179386" lvl="0" indent="-179386" algn="just">
              <a:buClr>
                <a:srgbClr val="D34817"/>
              </a:buClr>
              <a:buSzPct val="123000"/>
              <a:buFont typeface="Arial" pitchFamily="34"/>
              <a:buChar char="•"/>
            </a:pPr>
            <a:r>
              <a:rPr lang="en-US" sz="2000">
                <a:latin typeface="Rockwell" pitchFamily="18"/>
              </a:rPr>
              <a:t>The center aims to help against all kinds of violence, exploitation and harassment.</a:t>
            </a:r>
          </a:p>
          <a:p>
            <a:pPr marL="179386" lvl="0" indent="-179386" algn="just">
              <a:buClr>
                <a:srgbClr val="D34817"/>
              </a:buClr>
              <a:buSzPct val="123000"/>
              <a:buFont typeface="Arial" pitchFamily="34"/>
              <a:buChar char="•"/>
            </a:pPr>
            <a:r>
              <a:rPr lang="en-US" sz="2000">
                <a:latin typeface="Rockwell" pitchFamily="18"/>
              </a:rPr>
              <a:t>Centers are run by NGOs selected by the State Steering Committee on the basis of the recommendation of the Zila Mahila Sahayata Samiti.</a:t>
            </a:r>
          </a:p>
          <a:p>
            <a:pPr marL="179386" lvl="0" indent="-179386" algn="just">
              <a:buClr>
                <a:srgbClr val="D34817"/>
              </a:buClr>
              <a:buSzPct val="123000"/>
              <a:buFont typeface="Arial" pitchFamily="34"/>
              <a:buChar char="•"/>
            </a:pPr>
            <a:r>
              <a:rPr lang="en-US" sz="2000">
                <a:latin typeface="Rockwell" pitchFamily="18"/>
              </a:rPr>
              <a:t>21013 Women have been benefited till Nov, 2014.</a:t>
            </a:r>
          </a:p>
          <a:p>
            <a:pPr marL="0" lvl="0" indent="0">
              <a:spcBef>
                <a:spcPts val="580"/>
              </a:spcBef>
              <a:buNone/>
            </a:pPr>
            <a:endParaRPr lang="en-US">
              <a:latin typeface="Rockwell" pitchFamily="18"/>
            </a:endParaRPr>
          </a:p>
        </p:txBody>
      </p:sp>
      <p:pic>
        <p:nvPicPr>
          <p:cNvPr id="4" name="Picture 2"/>
          <p:cNvPicPr>
            <a:picLocks noChangeAspect="1"/>
          </p:cNvPicPr>
          <p:nvPr/>
        </p:nvPicPr>
        <p:blipFill>
          <a:blip r:embed="rId3" cstate="print">
            <a:alphaModFix/>
            <a:lum/>
          </a:blip>
          <a:srcRect/>
          <a:stretch>
            <a:fillRect/>
          </a:stretch>
        </p:blipFill>
        <p:spPr>
          <a:xfrm>
            <a:off x="5000762" y="1428841"/>
            <a:ext cx="3784317" cy="5000396"/>
          </a:xfrm>
          <a:prstGeom prst="rect">
            <a:avLst/>
          </a:prstGeom>
          <a:noFill/>
          <a:ln>
            <a:noFill/>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14400" y="228600"/>
            <a:ext cx="7772043" cy="582116"/>
          </a:xfrm>
        </p:spPr>
        <p:txBody>
          <a:bodyPr anchorCtr="1"/>
          <a:lstStyle/>
          <a:p>
            <a:pPr lvl="0" algn="ctr">
              <a:buNone/>
            </a:pPr>
            <a:r>
              <a:rPr lang="en-US" sz="3000">
                <a:solidFill>
                  <a:srgbClr val="FF420E"/>
                </a:solidFill>
                <a:latin typeface="Comic Sans MS" pitchFamily="66"/>
              </a:rPr>
              <a:t>Zila Mahila Sahayta Samiti</a:t>
            </a:r>
          </a:p>
        </p:txBody>
      </p:sp>
      <p:sp>
        <p:nvSpPr>
          <p:cNvPr id="3" name="Content Placeholder 2"/>
          <p:cNvSpPr txBox="1">
            <a:spLocks noGrp="1"/>
          </p:cNvSpPr>
          <p:nvPr>
            <p:ph type="body" idx="4294967295"/>
          </p:nvPr>
        </p:nvSpPr>
        <p:spPr>
          <a:xfrm>
            <a:off x="533396" y="914400"/>
            <a:ext cx="8175961" cy="5231876"/>
          </a:xfrm>
        </p:spPr>
        <p:txBody>
          <a:bodyPr/>
          <a:lstStyle/>
          <a:p>
            <a:pPr marL="179386" lvl="0" indent="-179386" algn="just">
              <a:spcBef>
                <a:spcPts val="580"/>
              </a:spcBef>
              <a:buClr>
                <a:srgbClr val="D34817"/>
              </a:buClr>
              <a:buSzPct val="124000"/>
              <a:buFont typeface="Arial" pitchFamily="34"/>
              <a:buChar char="•"/>
            </a:pPr>
            <a:r>
              <a:rPr lang="en-US" sz="2000">
                <a:latin typeface="Rockwell" pitchFamily="18"/>
              </a:rPr>
              <a:t>Chairman - Zila Pramukh of Zila Parishad</a:t>
            </a:r>
          </a:p>
          <a:p>
            <a:pPr marL="179386" lvl="0" indent="-179386" algn="just">
              <a:spcBef>
                <a:spcPts val="580"/>
              </a:spcBef>
              <a:buClr>
                <a:srgbClr val="D34817"/>
              </a:buClr>
              <a:buSzPct val="124000"/>
              <a:buFont typeface="Arial" pitchFamily="34"/>
              <a:buChar char="•"/>
            </a:pPr>
            <a:r>
              <a:rPr lang="en-US" sz="2000">
                <a:latin typeface="Rockwell" pitchFamily="18"/>
              </a:rPr>
              <a:t>Vice chairman - District Collector</a:t>
            </a:r>
          </a:p>
          <a:p>
            <a:pPr marL="179386" lvl="0" indent="-179386" algn="just">
              <a:spcBef>
                <a:spcPts val="580"/>
              </a:spcBef>
              <a:buClr>
                <a:srgbClr val="D34817"/>
              </a:buClr>
              <a:buSzPct val="124000"/>
              <a:buFont typeface="Arial" pitchFamily="34"/>
              <a:buChar char="•"/>
            </a:pPr>
            <a:r>
              <a:rPr lang="en-US" sz="2000">
                <a:latin typeface="Rockwell" pitchFamily="18"/>
              </a:rPr>
              <a:t>Members -  (1) CJM/Judge,  (2) S.P;,  (3) Legal expert and (4) NGO</a:t>
            </a:r>
          </a:p>
          <a:p>
            <a:pPr marL="179386" lvl="0" indent="-179386" algn="just">
              <a:spcBef>
                <a:spcPts val="580"/>
              </a:spcBef>
              <a:buClr>
                <a:srgbClr val="D34817"/>
              </a:buClr>
              <a:buSzPct val="124000"/>
              <a:buFont typeface="Arial" pitchFamily="34"/>
              <a:buChar char="•"/>
            </a:pPr>
            <a:r>
              <a:rPr lang="en-US" sz="2000">
                <a:latin typeface="Rockwell" pitchFamily="18"/>
              </a:rPr>
              <a:t>Member secretary- P.O(WCD)</a:t>
            </a:r>
          </a:p>
          <a:p>
            <a:pPr marL="179386" lvl="0" indent="-179386" algn="just">
              <a:spcBef>
                <a:spcPts val="580"/>
              </a:spcBef>
              <a:buClr>
                <a:srgbClr val="D34817"/>
              </a:buClr>
              <a:buSzPct val="124000"/>
              <a:buFont typeface="Arial" pitchFamily="34"/>
              <a:buChar char="•"/>
            </a:pPr>
            <a:r>
              <a:rPr lang="en-US" sz="2000">
                <a:latin typeface="Rockwell" pitchFamily="18"/>
              </a:rPr>
              <a:t>Constituted for providing immediate relief to women who are victim of any kind of atrocity and/or exploitation/sexual harassment.    </a:t>
            </a:r>
          </a:p>
          <a:p>
            <a:pPr marL="179386" lvl="0" indent="-179386" algn="just">
              <a:spcBef>
                <a:spcPts val="580"/>
              </a:spcBef>
              <a:buClr>
                <a:srgbClr val="D34817"/>
              </a:buClr>
              <a:buSzPct val="124000"/>
              <a:buFont typeface="Arial" pitchFamily="34"/>
              <a:buChar char="•"/>
            </a:pPr>
            <a:r>
              <a:rPr lang="en-US" sz="2000">
                <a:latin typeface="Rockwell" pitchFamily="18"/>
              </a:rPr>
              <a:t>An apex body for overseeing the implementation of the Protection of Women from Domestic Violence Act, 2005 (PWDVA, 2005).</a:t>
            </a:r>
          </a:p>
          <a:p>
            <a:pPr marL="179386" lvl="0" indent="-179386" algn="just">
              <a:spcBef>
                <a:spcPts val="580"/>
              </a:spcBef>
              <a:buClr>
                <a:srgbClr val="D34817"/>
              </a:buClr>
              <a:buSzPct val="124000"/>
              <a:buFont typeface="Arial" pitchFamily="34"/>
              <a:buChar char="•"/>
            </a:pPr>
            <a:r>
              <a:rPr lang="en-US" sz="2000">
                <a:latin typeface="Rockwell" pitchFamily="18"/>
              </a:rPr>
              <a:t>Authorized under the Mahila Suraksha Evam Salah Kendra Niyaman Evam Anudan Yojana, 2010 (revised 2013), to monitor the functioning of Mahila Surksha Evam Salah Kendra in the district</a:t>
            </a:r>
            <a:r>
              <a:rPr lang="en-US">
                <a:latin typeface="Rockwell" pitchFamily="18"/>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899641" y="260640"/>
            <a:ext cx="7772043" cy="724680"/>
          </a:xfrm>
        </p:spPr>
        <p:txBody>
          <a:bodyPr anchorCtr="1"/>
          <a:lstStyle/>
          <a:p>
            <a:pPr lvl="0" algn="ctr">
              <a:buNone/>
            </a:pPr>
            <a:r>
              <a:rPr lang="en-US" sz="2800">
                <a:solidFill>
                  <a:srgbClr val="FF420E"/>
                </a:solidFill>
                <a:latin typeface="Comic Sans MS" pitchFamily="66"/>
              </a:rPr>
              <a:t>Protection of Women from Domestic Violence Act, 2005 </a:t>
            </a:r>
            <a:r>
              <a:rPr lang="en-US" sz="1800">
                <a:solidFill>
                  <a:srgbClr val="FF420E"/>
                </a:solidFill>
                <a:latin typeface="Comic Sans MS" pitchFamily="66"/>
              </a:rPr>
              <a:t>(Act No. 43 of 2005)</a:t>
            </a:r>
          </a:p>
        </p:txBody>
      </p:sp>
      <p:sp>
        <p:nvSpPr>
          <p:cNvPr id="3" name="TextBox 3"/>
          <p:cNvSpPr txBox="1"/>
          <p:nvPr/>
        </p:nvSpPr>
        <p:spPr>
          <a:xfrm>
            <a:off x="548640" y="1632597"/>
            <a:ext cx="8046363" cy="4996802"/>
          </a:xfrm>
          <a:prstGeom prst="rect">
            <a:avLst/>
          </a:prstGeom>
          <a:noFill/>
          <a:ln>
            <a:noFill/>
          </a:ln>
        </p:spPr>
        <p:txBody>
          <a:bodyPr vert="horz" wrap="square" lIns="0" tIns="0" rIns="0" bIns="0" anchor="t" anchorCtr="0" compatLnSpc="1"/>
          <a:lstStyle/>
          <a:p>
            <a:pPr marL="269876" marR="0" lvl="0" indent="-269876" algn="just" defTabSz="914400" rtl="0" fontAlgn="auto" hangingPunct="1">
              <a:lnSpc>
                <a:spcPct val="150000"/>
              </a:lnSpc>
              <a:spcBef>
                <a:spcPts val="0"/>
              </a:spcBef>
              <a:spcAft>
                <a:spcPts val="545"/>
              </a:spcAft>
              <a:buClr>
                <a:srgbClr val="D34817"/>
              </a:buClr>
              <a:buSzPct val="123000"/>
              <a:buFont typeface="Arial" pitchFamily="34"/>
              <a:buChar char="•"/>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ea typeface="Microsoft YaHei" pitchFamily="2"/>
                <a:cs typeface="Mangal" pitchFamily="2"/>
              </a:rPr>
              <a:t>To  provide for more effective protection of the rights of women guaranteed under the Constitution who are victims of violence of any kind occurring within the family and for matters connected therewith or incidental thereto.</a:t>
            </a:r>
            <a:r>
              <a:rPr lang="en-US" sz="2000" b="0" i="0" u="none" strike="noStrike" kern="1200" cap="none" spc="0" baseline="0">
                <a:solidFill>
                  <a:srgbClr val="000000"/>
                </a:solidFill>
                <a:uFillTx/>
                <a:latin typeface="Rockwell" pitchFamily="18"/>
              </a:rPr>
              <a:t> </a:t>
            </a:r>
          </a:p>
          <a:p>
            <a:pPr marL="269876" marR="0" lvl="0" indent="-269876" algn="just" defTabSz="914400" rtl="0" fontAlgn="auto" hangingPunct="1">
              <a:lnSpc>
                <a:spcPct val="150000"/>
              </a:lnSpc>
              <a:spcBef>
                <a:spcPts val="0"/>
              </a:spcBef>
              <a:spcAft>
                <a:spcPts val="545"/>
              </a:spcAft>
              <a:buClr>
                <a:srgbClr val="D34817"/>
              </a:buClr>
              <a:buSzPct val="123000"/>
              <a:buFont typeface="Arial" pitchFamily="34"/>
              <a:buChar char="•"/>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rPr>
              <a:t>Section 3 incorporated various category of actions defining them as violence at the domestic level. These categories are</a:t>
            </a:r>
          </a:p>
          <a:p>
            <a:pPr marL="1431922" marR="0" lvl="2" indent="0" algn="just" defTabSz="914400" rtl="0" fontAlgn="auto" hangingPunct="1">
              <a:lnSpc>
                <a:spcPct val="150000"/>
              </a:lnSpc>
              <a:spcBef>
                <a:spcPts val="0"/>
              </a:spcBef>
              <a:spcAft>
                <a:spcPts val="545"/>
              </a:spcAft>
              <a:buClr>
                <a:srgbClr val="9B2D1F"/>
              </a:buClr>
              <a:buSzPct val="85000"/>
              <a:buAutoNum type="alphaLcParenBoth"/>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rPr>
              <a:t>Physical abuse</a:t>
            </a:r>
          </a:p>
          <a:p>
            <a:pPr marL="1431922" marR="0" lvl="2" indent="0" algn="just" defTabSz="914400" rtl="0" fontAlgn="auto" hangingPunct="1">
              <a:lnSpc>
                <a:spcPct val="150000"/>
              </a:lnSpc>
              <a:spcBef>
                <a:spcPts val="0"/>
              </a:spcBef>
              <a:spcAft>
                <a:spcPts val="545"/>
              </a:spcAft>
              <a:buClr>
                <a:srgbClr val="9B2D1F"/>
              </a:buClr>
              <a:buSzPct val="85000"/>
              <a:buAutoNum type="alphaLcParenBoth"/>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rPr>
              <a:t>Sexual abuse</a:t>
            </a:r>
          </a:p>
          <a:p>
            <a:pPr marL="1431922" marR="0" lvl="2" indent="0" algn="just" defTabSz="914400" rtl="0" fontAlgn="auto" hangingPunct="1">
              <a:lnSpc>
                <a:spcPct val="150000"/>
              </a:lnSpc>
              <a:spcBef>
                <a:spcPts val="0"/>
              </a:spcBef>
              <a:spcAft>
                <a:spcPts val="545"/>
              </a:spcAft>
              <a:buClr>
                <a:srgbClr val="9B2D1F"/>
              </a:buClr>
              <a:buSzPct val="85000"/>
              <a:buAutoNum type="alphaLcParenBoth"/>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rPr>
              <a:t>Verbal and emotional abuse</a:t>
            </a:r>
          </a:p>
          <a:p>
            <a:pPr marL="1431922" marR="0" lvl="2" indent="0" algn="just" defTabSz="914400" rtl="0" fontAlgn="auto" hangingPunct="1">
              <a:lnSpc>
                <a:spcPct val="150000"/>
              </a:lnSpc>
              <a:spcBef>
                <a:spcPts val="0"/>
              </a:spcBef>
              <a:spcAft>
                <a:spcPts val="545"/>
              </a:spcAft>
              <a:buClr>
                <a:srgbClr val="9B2D1F"/>
              </a:buClr>
              <a:buSzPct val="85000"/>
              <a:buAutoNum type="alphaLcParenBoth"/>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Rockwell" pitchFamily="18"/>
              </a:rPr>
              <a:t>Economic abuse</a:t>
            </a:r>
          </a:p>
          <a:p>
            <a:pPr marL="431999" marR="0" lvl="0" indent="-323999" algn="just" defTabSz="914400" rtl="0" fontAlgn="auto" hangingPunct="1">
              <a:lnSpc>
                <a:spcPct val="150000"/>
              </a:lnSpc>
              <a:spcBef>
                <a:spcPts val="2030"/>
              </a:spcBef>
              <a:spcAft>
                <a:spcPts val="2575"/>
              </a:spcAft>
              <a:buClr>
                <a:srgbClr val="D34817"/>
              </a:buClr>
              <a:buSzPct val="85000"/>
              <a:buFont typeface="Wingdings 2"/>
              <a:buChar char=""/>
              <a:tabLst/>
              <a:defRPr sz="2000" b="0" i="0" u="none" strike="noStrike" kern="1200" cap="none" spc="0" baseline="0">
                <a:solidFill>
                  <a:srgbClr val="000000"/>
                </a:solidFill>
                <a:uFillTx/>
                <a:latin typeface="Rockwell"/>
                <a:ea typeface="Microsoft YaHei" pitchFamily="2"/>
                <a:cs typeface="Mangal" pitchFamily="2"/>
              </a:defRPr>
            </a:pPr>
            <a:endParaRPr lang="en-US" sz="2000" b="0" i="0" u="none" strike="noStrike" kern="1200" cap="none" spc="0" baseline="0">
              <a:solidFill>
                <a:srgbClr val="000000"/>
              </a:solidFill>
              <a:uFillTx/>
              <a:latin typeface="Rockwell" pitchFamily="18"/>
              <a:ea typeface="Microsoft YaHei" pitchFamily="2"/>
              <a:cs typeface="Mangal" pitchFamily="2"/>
            </a:endParaRPr>
          </a:p>
          <a:p>
            <a:pPr marL="431999" marR="0" lvl="0" indent="-323999" algn="just" defTabSz="914400" rtl="0" fontAlgn="auto" hangingPunct="1">
              <a:lnSpc>
                <a:spcPct val="100000"/>
              </a:lnSpc>
              <a:spcBef>
                <a:spcPts val="0"/>
              </a:spcBef>
              <a:spcAft>
                <a:spcPts val="545"/>
              </a:spcAft>
              <a:buNone/>
              <a:tabLst/>
              <a:defRPr sz="2000" b="0" i="0" u="none" strike="noStrike" kern="1200" cap="none" spc="0" baseline="0">
                <a:solidFill>
                  <a:srgbClr val="000000"/>
                </a:solidFill>
                <a:uFillTx/>
                <a:latin typeface="Rockwell"/>
                <a:ea typeface="Microsoft YaHei" pitchFamily="2"/>
                <a:cs typeface="Mangal" pitchFamily="2"/>
              </a:defRPr>
            </a:pPr>
            <a:endParaRPr lang="en-US" sz="2000" b="0" i="0" u="none" strike="noStrike" kern="1200" cap="none" spc="0" baseline="0">
              <a:solidFill>
                <a:srgbClr val="000000"/>
              </a:solidFill>
              <a:uFillTx/>
              <a:latin typeface="Rockwell" pitchFamily="18"/>
              <a:ea typeface="Microsoft YaHei" pitchFamily="2"/>
              <a:cs typeface="Mangal" pitchFamily="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Content Placeholder 2"/>
          <p:cNvSpPr txBox="1">
            <a:spLocks noGrp="1"/>
          </p:cNvSpPr>
          <p:nvPr>
            <p:ph type="body" idx="4294967295"/>
          </p:nvPr>
        </p:nvSpPr>
        <p:spPr>
          <a:xfrm>
            <a:off x="285841" y="548640"/>
            <a:ext cx="8318516" cy="5577839"/>
          </a:xfrm>
        </p:spPr>
        <p:txBody>
          <a:bodyPr/>
          <a:lstStyle/>
          <a:p>
            <a:pPr marL="0" lvl="0" indent="0" algn="ctr">
              <a:spcBef>
                <a:spcPts val="580"/>
              </a:spcBef>
              <a:buNone/>
            </a:pPr>
            <a:r>
              <a:rPr lang="en-US">
                <a:solidFill>
                  <a:srgbClr val="FF420E"/>
                </a:solidFill>
                <a:latin typeface="Comic Sans MS" pitchFamily="66"/>
              </a:rPr>
              <a:t>Steps taken by the Government of Rajasthan for Implementation of PWDVA, 2005</a:t>
            </a:r>
          </a:p>
          <a:p>
            <a:pPr marL="0" lvl="0" indent="0" algn="just">
              <a:spcAft>
                <a:spcPts val="0"/>
              </a:spcAft>
              <a:buNone/>
            </a:pPr>
            <a:endParaRPr lang="en-US" sz="1100">
              <a:latin typeface="Rockwell" pitchFamily="18"/>
            </a:endParaRPr>
          </a:p>
          <a:p>
            <a:pPr marL="179386" lvl="0" indent="-179386" algn="just">
              <a:lnSpc>
                <a:spcPct val="150000"/>
              </a:lnSpc>
              <a:spcAft>
                <a:spcPts val="0"/>
              </a:spcAft>
              <a:buClr>
                <a:srgbClr val="D34817"/>
              </a:buClr>
              <a:buSzPct val="123000"/>
              <a:buFont typeface="Arial" pitchFamily="34"/>
              <a:buChar char="•"/>
            </a:pPr>
            <a:r>
              <a:rPr lang="en-US" sz="2000">
                <a:latin typeface="Rockwell" pitchFamily="18"/>
              </a:rPr>
              <a:t>All Deputy Director, ICDS, Programme Officer, Women Empowerment, CDPOs and Prachetas designated as Protection Officers.</a:t>
            </a:r>
          </a:p>
          <a:p>
            <a:pPr marL="179386" lvl="0" indent="-179386" algn="just">
              <a:lnSpc>
                <a:spcPct val="150000"/>
              </a:lnSpc>
              <a:spcAft>
                <a:spcPts val="0"/>
              </a:spcAft>
              <a:buClr>
                <a:srgbClr val="D34817"/>
              </a:buClr>
              <a:buSzPct val="123000"/>
              <a:buFont typeface="Arial" pitchFamily="34"/>
              <a:buChar char="•"/>
            </a:pPr>
            <a:r>
              <a:rPr lang="en-US" sz="2000">
                <a:latin typeface="Rockwell" pitchFamily="18"/>
              </a:rPr>
              <a:t>33 New Posts of Protection Officers created in 2013-14 at the district level.</a:t>
            </a:r>
          </a:p>
          <a:p>
            <a:pPr marL="179386" lvl="0" indent="-179386" algn="just">
              <a:lnSpc>
                <a:spcPct val="150000"/>
              </a:lnSpc>
              <a:spcAft>
                <a:spcPts val="0"/>
              </a:spcAft>
              <a:buClr>
                <a:srgbClr val="D34817"/>
              </a:buClr>
              <a:buSzPct val="123000"/>
              <a:buFont typeface="Arial" pitchFamily="34"/>
              <a:buChar char="•"/>
            </a:pPr>
            <a:r>
              <a:rPr lang="en-US" sz="2000">
                <a:latin typeface="Rockwell" pitchFamily="18"/>
              </a:rPr>
              <a:t>112 Service providers and 13 Shelter homes notified</a:t>
            </a:r>
          </a:p>
          <a:p>
            <a:pPr marL="179386" lvl="0" indent="-179386" algn="just">
              <a:lnSpc>
                <a:spcPct val="150000"/>
              </a:lnSpc>
              <a:spcAft>
                <a:spcPts val="0"/>
              </a:spcAft>
              <a:buClr>
                <a:srgbClr val="D34817"/>
              </a:buClr>
              <a:buSzPct val="123000"/>
              <a:buFont typeface="Arial" pitchFamily="34"/>
              <a:buChar char="•"/>
            </a:pPr>
            <a:r>
              <a:rPr lang="en-US" sz="2000">
                <a:latin typeface="Rockwell" pitchFamily="18"/>
              </a:rPr>
              <a:t>All the District Hospitals, Satellite Hospitals, Sub-District Hospitals, CHC, PHC and Dispensaries have been notified for providing medical facilities</a:t>
            </a:r>
            <a:r>
              <a:rPr lang="hi-IN" sz="2000">
                <a:latin typeface="Rockwell" pitchFamily="18"/>
              </a:rPr>
              <a:t> under </a:t>
            </a:r>
            <a:r>
              <a:rPr lang="en-US" sz="2000">
                <a:latin typeface="Rockwell" pitchFamily="18"/>
              </a:rPr>
              <a:t>section 2 (j).</a:t>
            </a:r>
          </a:p>
          <a:p>
            <a:pPr marL="0" lvl="0" indent="0">
              <a:lnSpc>
                <a:spcPct val="150000"/>
              </a:lnSpc>
              <a:spcBef>
                <a:spcPts val="580"/>
              </a:spcBef>
              <a:buNone/>
            </a:pPr>
            <a:endParaRPr lang="en-US">
              <a:latin typeface="Rockwell" pitchFamily="1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chorCtr="1"/>
          <a:lstStyle/>
          <a:p>
            <a:pPr lvl="0" algn="ctr">
              <a:buNone/>
            </a:pPr>
            <a:r>
              <a:rPr lang="en-US" sz="3000">
                <a:solidFill>
                  <a:srgbClr val="FF420E"/>
                </a:solidFill>
                <a:latin typeface="Comic Sans MS" pitchFamily="66"/>
              </a:rPr>
              <a:t>Protection of Women from Sexual Harassment at Work place</a:t>
            </a:r>
          </a:p>
        </p:txBody>
      </p:sp>
      <p:sp>
        <p:nvSpPr>
          <p:cNvPr id="3" name="Content Placeholder 2"/>
          <p:cNvSpPr txBox="1">
            <a:spLocks noGrp="1"/>
          </p:cNvSpPr>
          <p:nvPr>
            <p:ph type="body" idx="4294967295"/>
          </p:nvPr>
        </p:nvSpPr>
        <p:spPr>
          <a:xfrm>
            <a:off x="395532" y="1484784"/>
            <a:ext cx="8103595" cy="4584957"/>
          </a:xfrm>
        </p:spPr>
        <p:txBody>
          <a:bodyPr/>
          <a:lstStyle/>
          <a:p>
            <a:pPr marL="269876" lvl="0" indent="-269876" algn="just">
              <a:spcBef>
                <a:spcPts val="580"/>
              </a:spcBef>
              <a:buClr>
                <a:srgbClr val="D34817"/>
              </a:buClr>
              <a:buSzPct val="123000"/>
              <a:buFont typeface="Arial" pitchFamily="34"/>
              <a:buChar char="•"/>
            </a:pPr>
            <a:r>
              <a:rPr lang="en-US" sz="2200">
                <a:latin typeface="Rockwell" pitchFamily="18"/>
              </a:rPr>
              <a:t>In compliance of the Hon’ble Supreme Court’s guidelines in the VISHAKHA </a:t>
            </a:r>
            <a:r>
              <a:rPr lang="en-US" sz="2200" i="1">
                <a:latin typeface="Rockwell" pitchFamily="18"/>
              </a:rPr>
              <a:t>Vs</a:t>
            </a:r>
            <a:r>
              <a:rPr lang="en-US" sz="2200">
                <a:latin typeface="Rockwell" pitchFamily="18"/>
              </a:rPr>
              <a:t> State of Rajasthan Case (1997),  Complaints Committees were constituted in more than 350 departments/offices/ organizations/units in the state.</a:t>
            </a:r>
          </a:p>
          <a:p>
            <a:pPr marL="269876" lvl="0" indent="-269876" algn="just">
              <a:spcBef>
                <a:spcPts val="580"/>
              </a:spcBef>
              <a:buClr>
                <a:srgbClr val="D34817"/>
              </a:buClr>
              <a:buSzPct val="123000"/>
              <a:buFont typeface="Arial" pitchFamily="34"/>
              <a:buChar char="•"/>
            </a:pPr>
            <a:r>
              <a:rPr lang="en-US" sz="2200">
                <a:latin typeface="Rockwell" pitchFamily="18"/>
              </a:rPr>
              <a:t>The District Collectors have been designated as District Officer to implement the provisions of the Sexual Harassment of Women at Workplace (Prevention, Prohibition and Redressal) Act, 2013 (Central Act No. 14 of 2013), Act vide notification dated 17.01.2014.</a:t>
            </a:r>
          </a:p>
          <a:p>
            <a:pPr marL="269876" lvl="0" indent="-269876" algn="just">
              <a:spcBef>
                <a:spcPts val="580"/>
              </a:spcBef>
              <a:buClr>
                <a:srgbClr val="D34817"/>
              </a:buClr>
              <a:buSzPct val="123000"/>
              <a:buFont typeface="Arial" pitchFamily="34"/>
              <a:buChar char="•"/>
            </a:pPr>
            <a:r>
              <a:rPr lang="en-US" sz="2200">
                <a:latin typeface="Rockwell" pitchFamily="18"/>
              </a:rPr>
              <a:t>26 Local Complaints Committee and 80 Internal Complaints Committee in various departmental units have also been constituted.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70994" y="332658"/>
            <a:ext cx="9073005" cy="1142643"/>
          </a:xfrm>
        </p:spPr>
        <p:txBody>
          <a:bodyPr anchorCtr="1"/>
          <a:lstStyle/>
          <a:p>
            <a:pPr lvl="0" algn="ctr">
              <a:buNone/>
            </a:pPr>
            <a:r>
              <a:rPr lang="en-US" sz="3200" b="1">
                <a:solidFill>
                  <a:srgbClr val="FF420E"/>
                </a:solidFill>
                <a:latin typeface="Comic Sans MS" pitchFamily="66"/>
              </a:rPr>
              <a:t>APARAJITA: One Stop Crisis Management Centre for Women</a:t>
            </a:r>
          </a:p>
        </p:txBody>
      </p:sp>
      <p:sp>
        <p:nvSpPr>
          <p:cNvPr id="3" name="Content Placeholder 2"/>
          <p:cNvSpPr txBox="1">
            <a:spLocks noGrp="1"/>
          </p:cNvSpPr>
          <p:nvPr>
            <p:ph type="body" idx="4294967295"/>
          </p:nvPr>
        </p:nvSpPr>
        <p:spPr>
          <a:xfrm>
            <a:off x="357118" y="1412638"/>
            <a:ext cx="8390881" cy="5159163"/>
          </a:xfrm>
        </p:spPr>
        <p:txBody>
          <a:bodyPr/>
          <a:lstStyle/>
          <a:p>
            <a:pPr marL="179386" lvl="0" indent="-179386" algn="just">
              <a:lnSpc>
                <a:spcPct val="150000"/>
              </a:lnSpc>
              <a:spcAft>
                <a:spcPts val="255"/>
              </a:spcAft>
              <a:buClr>
                <a:srgbClr val="D34817"/>
              </a:buClr>
              <a:buSzPct val="123000"/>
              <a:buFont typeface="Arial" pitchFamily="34"/>
              <a:buChar char="•"/>
            </a:pPr>
            <a:r>
              <a:rPr lang="en-US" sz="2000" b="1">
                <a:latin typeface="Rockwell" pitchFamily="18"/>
              </a:rPr>
              <a:t>Started on : </a:t>
            </a:r>
            <a:r>
              <a:rPr lang="en-US" sz="2000">
                <a:latin typeface="Rockwell" pitchFamily="18"/>
              </a:rPr>
              <a:t>30.08.2013 in Govt. Jaipuria Hospital,  Jaipur</a:t>
            </a:r>
          </a:p>
          <a:p>
            <a:pPr marL="179386" lvl="0" indent="-179386" algn="just">
              <a:lnSpc>
                <a:spcPct val="150000"/>
              </a:lnSpc>
              <a:spcAft>
                <a:spcPts val="255"/>
              </a:spcAft>
              <a:buClr>
                <a:srgbClr val="D34817"/>
              </a:buClr>
              <a:buSzPct val="123000"/>
              <a:buFont typeface="Arial" pitchFamily="34"/>
              <a:buChar char="•"/>
            </a:pPr>
            <a:r>
              <a:rPr lang="en-US" sz="2000">
                <a:latin typeface="Rockwell" pitchFamily="18"/>
              </a:rPr>
              <a:t>First of its kind in the country.</a:t>
            </a:r>
          </a:p>
          <a:p>
            <a:pPr marL="179386" lvl="0" indent="-179386" algn="just">
              <a:lnSpc>
                <a:spcPct val="150000"/>
              </a:lnSpc>
              <a:spcAft>
                <a:spcPts val="255"/>
              </a:spcAft>
              <a:buClr>
                <a:srgbClr val="D34817"/>
              </a:buClr>
              <a:buSzPct val="123000"/>
              <a:buFont typeface="Arial" pitchFamily="34"/>
              <a:buChar char="•"/>
            </a:pPr>
            <a:endParaRPr lang="en-US" sz="300" b="1" u="sng">
              <a:latin typeface="Rockwell" pitchFamily="18"/>
            </a:endParaRPr>
          </a:p>
          <a:p>
            <a:pPr marL="179386" lvl="0" indent="-179386" algn="just">
              <a:lnSpc>
                <a:spcPct val="150000"/>
              </a:lnSpc>
              <a:spcAft>
                <a:spcPts val="255"/>
              </a:spcAft>
              <a:buNone/>
            </a:pPr>
            <a:r>
              <a:rPr lang="en-US" sz="2000" b="1" u="sng">
                <a:latin typeface="Rockwell" pitchFamily="18"/>
              </a:rPr>
              <a:t>OBJECTIVES</a:t>
            </a:r>
            <a:r>
              <a:rPr lang="en-US" sz="2000" b="1">
                <a:latin typeface="Rockwell" pitchFamily="18"/>
              </a:rPr>
              <a:t> :-</a:t>
            </a:r>
          </a:p>
          <a:p>
            <a:pPr marL="179386" lvl="0" indent="-179386" algn="just">
              <a:lnSpc>
                <a:spcPct val="150000"/>
              </a:lnSpc>
              <a:spcAft>
                <a:spcPts val="255"/>
              </a:spcAft>
              <a:buClr>
                <a:srgbClr val="D34817"/>
              </a:buClr>
              <a:buSzPct val="123000"/>
              <a:buFont typeface="Arial" pitchFamily="34"/>
              <a:buChar char="•"/>
            </a:pPr>
            <a:r>
              <a:rPr lang="en-US" sz="2000">
                <a:latin typeface="Rockwell" pitchFamily="18"/>
              </a:rPr>
              <a:t>To provide relief to the harassed women at one place, through </a:t>
            </a:r>
            <a:r>
              <a:rPr lang="en-US" sz="2000" b="1">
                <a:latin typeface="Rockwell" pitchFamily="18"/>
              </a:rPr>
              <a:t>i</a:t>
            </a:r>
            <a:r>
              <a:rPr lang="en-US" sz="2000">
                <a:latin typeface="Rockwell" pitchFamily="18"/>
              </a:rPr>
              <a:t>ntegrated &amp;  convergence efforts of different  departments such as Medical &amp; Health, Home, SLSA and WCD.</a:t>
            </a:r>
          </a:p>
          <a:p>
            <a:pPr marL="179386" lvl="0" indent="-179386" algn="just">
              <a:lnSpc>
                <a:spcPct val="150000"/>
              </a:lnSpc>
              <a:spcAft>
                <a:spcPts val="255"/>
              </a:spcAft>
              <a:buClr>
                <a:srgbClr val="D34817"/>
              </a:buClr>
              <a:buSzPct val="123000"/>
              <a:buFont typeface="Arial" pitchFamily="34"/>
              <a:buChar char="•"/>
            </a:pPr>
            <a:r>
              <a:rPr lang="en-US" sz="2000">
                <a:latin typeface="Rockwell" pitchFamily="18"/>
              </a:rPr>
              <a:t>Single window to provide medical, legal, counselling and police assistance to aggrieved women.</a:t>
            </a:r>
          </a:p>
          <a:p>
            <a:pPr marL="179386" lvl="0" indent="-179386" algn="just">
              <a:lnSpc>
                <a:spcPct val="150000"/>
              </a:lnSpc>
              <a:spcAft>
                <a:spcPts val="255"/>
              </a:spcAft>
              <a:buClr>
                <a:srgbClr val="D34817"/>
              </a:buClr>
              <a:buSzPct val="123000"/>
              <a:buFont typeface="Arial" pitchFamily="34"/>
              <a:buChar char="•"/>
            </a:pPr>
            <a:r>
              <a:rPr lang="en-US" sz="2000">
                <a:latin typeface="Rockwell" pitchFamily="18"/>
              </a:rPr>
              <a:t>It runs 24 X 7.</a:t>
            </a:r>
          </a:p>
          <a:p>
            <a:pPr marL="179386" lvl="0" indent="-179386" algn="just">
              <a:lnSpc>
                <a:spcPct val="150000"/>
              </a:lnSpc>
              <a:spcAft>
                <a:spcPts val="255"/>
              </a:spcAft>
              <a:buClr>
                <a:srgbClr val="D34817"/>
              </a:buClr>
              <a:buSzPct val="123000"/>
              <a:buFont typeface="Arial" pitchFamily="34"/>
              <a:buChar char="•"/>
            </a:pPr>
            <a:r>
              <a:rPr lang="en-US" sz="2000" b="1">
                <a:latin typeface="Rockwell" pitchFamily="18"/>
              </a:rPr>
              <a:t>Cases disposed upto Dec. 2014: </a:t>
            </a:r>
            <a:r>
              <a:rPr lang="en-US" sz="2000">
                <a:latin typeface="Rockwell" pitchFamily="18"/>
              </a:rPr>
              <a:t>863</a:t>
            </a:r>
          </a:p>
          <a:p>
            <a:pPr marL="0" lvl="0" indent="0" algn="just">
              <a:lnSpc>
                <a:spcPct val="150000"/>
              </a:lnSpc>
              <a:spcAft>
                <a:spcPts val="255"/>
              </a:spcAft>
              <a:buNone/>
            </a:pPr>
            <a:endParaRPr lang="en-US" sz="2000">
              <a:latin typeface="Rockwell" pitchFamily="18"/>
            </a:endParaRPr>
          </a:p>
          <a:p>
            <a:pPr marL="0" lvl="0" indent="0">
              <a:lnSpc>
                <a:spcPct val="150000"/>
              </a:lnSpc>
              <a:spcAft>
                <a:spcPts val="255"/>
              </a:spcAft>
              <a:buNone/>
            </a:pPr>
            <a:endParaRPr lang="en-US">
              <a:latin typeface="Rockwell" pitchFamily="1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Rectangle 1"/>
          <p:cNvSpPr/>
          <p:nvPr/>
        </p:nvSpPr>
        <p:spPr>
          <a:xfrm>
            <a:off x="1676396" y="381003"/>
            <a:ext cx="5257800" cy="461662"/>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FF420E"/>
                </a:solidFill>
                <a:uFillTx/>
                <a:latin typeface="Comic Sans MS" pitchFamily="66"/>
              </a:rPr>
              <a:t>HELP LINE FOR WOMEN</a:t>
            </a:r>
            <a:endParaRPr lang="en-US" sz="1800" b="0" i="0" u="none" strike="noStrike" kern="1200" cap="none" spc="0" baseline="0">
              <a:solidFill>
                <a:srgbClr val="000000"/>
              </a:solidFill>
              <a:uFillTx/>
              <a:latin typeface="Calibri"/>
            </a:endParaRPr>
          </a:p>
        </p:txBody>
      </p:sp>
      <p:sp>
        <p:nvSpPr>
          <p:cNvPr id="3" name="Rectangle 2"/>
          <p:cNvSpPr/>
          <p:nvPr/>
        </p:nvSpPr>
        <p:spPr>
          <a:xfrm>
            <a:off x="395532" y="1196748"/>
            <a:ext cx="8382003" cy="1846658"/>
          </a:xfrm>
          <a:prstGeom prst="rect">
            <a:avLst/>
          </a:prstGeom>
          <a:noFill/>
          <a:ln>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5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US" sz="2400" b="0" i="0" u="none" strike="noStrike" kern="0" cap="none" spc="0" baseline="0">
                <a:solidFill>
                  <a:srgbClr val="000000"/>
                </a:solidFill>
                <a:uFillTx/>
                <a:latin typeface="Calibri"/>
              </a:rPr>
              <a:t>State Level Helpline No. 181 established in State Commission of Women</a:t>
            </a:r>
          </a:p>
          <a:p>
            <a:pPr marL="342900" marR="0" lvl="0" indent="-342900" algn="l" defTabSz="914400" rtl="0" fontAlgn="auto" hangingPunct="1">
              <a:lnSpc>
                <a:spcPct val="15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endParaRPr lang="en-US" sz="100" b="0" i="0" u="none" strike="noStrike" kern="1200" cap="none" spc="0" baseline="0">
              <a:solidFill>
                <a:srgbClr val="000000"/>
              </a:solidFill>
              <a:uFillTx/>
              <a:latin typeface="Calibri"/>
            </a:endParaRPr>
          </a:p>
          <a:p>
            <a:pPr marL="342900" marR="0" lvl="0" indent="-342900" algn="l" defTabSz="914400" rtl="0" fontAlgn="auto" hangingPunct="1">
              <a:lnSpc>
                <a:spcPct val="15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US" sz="2400" b="0" i="0" u="none" strike="noStrike" kern="0" cap="none" spc="0" baseline="0">
                <a:solidFill>
                  <a:srgbClr val="000000"/>
                </a:solidFill>
                <a:uFillTx/>
                <a:latin typeface="Calibri"/>
              </a:rPr>
              <a:t>Police Helpline  for Women </a:t>
            </a:r>
            <a:endParaRPr lang="en-US" sz="2400" b="0" i="0" u="none" strike="noStrike" kern="1200" cap="none" spc="0" baseline="0">
              <a:solidFill>
                <a:srgbClr val="000000"/>
              </a:solidFill>
              <a:uFillTx/>
              <a:latin typeface="Calibri"/>
            </a:endParaRPr>
          </a:p>
        </p:txBody>
      </p:sp>
      <p:sp>
        <p:nvSpPr>
          <p:cNvPr id="4" name="Rectangle 3"/>
          <p:cNvSpPr/>
          <p:nvPr/>
        </p:nvSpPr>
        <p:spPr>
          <a:xfrm>
            <a:off x="251524" y="3573018"/>
            <a:ext cx="8610603" cy="707882"/>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FF420E"/>
                </a:solidFill>
                <a:uFillTx/>
                <a:latin typeface="Comic Sans MS" pitchFamily="66"/>
              </a:rPr>
              <a:t>PADKAR YOJANA- A SCHEME FOR SELF DEFENCE TRAINING TO GIRLS</a:t>
            </a:r>
            <a:endParaRPr lang="en-US" sz="1800" b="0" i="0" u="none" strike="noStrike" kern="1200" cap="none" spc="0" baseline="0">
              <a:solidFill>
                <a:srgbClr val="000000"/>
              </a:solidFill>
              <a:uFillTx/>
              <a:latin typeface="Calibri"/>
            </a:endParaRPr>
          </a:p>
        </p:txBody>
      </p:sp>
      <p:sp>
        <p:nvSpPr>
          <p:cNvPr id="5" name="Rectangle 4"/>
          <p:cNvSpPr/>
          <p:nvPr/>
        </p:nvSpPr>
        <p:spPr>
          <a:xfrm>
            <a:off x="323523" y="4293098"/>
            <a:ext cx="8229600" cy="2677655"/>
          </a:xfrm>
          <a:prstGeom prst="rect">
            <a:avLst/>
          </a:prstGeom>
          <a:noFill/>
          <a:ln>
            <a:noFill/>
            <a:prstDash val="solid"/>
          </a:ln>
        </p:spPr>
        <p:txBody>
          <a:bodyPr vert="horz" wrap="square" lIns="91440" tIns="45720" rIns="91440" bIns="45720" anchor="t" anchorCtr="0" compatLnSpc="1">
            <a:spAutoFit/>
          </a:bodyPr>
          <a:lstStyle/>
          <a:p>
            <a:pPr marL="342900" marR="0" lvl="0" indent="-342900" algn="just" defTabSz="914400" rtl="0" fontAlgn="auto" hangingPunct="1">
              <a:lnSpc>
                <a:spcPct val="15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In compliance of the budget announcement in 2014-15, a programme for Self- Defence training to the girls has been started.</a:t>
            </a:r>
          </a:p>
          <a:p>
            <a:pPr marL="342900" marR="0" lvl="0" indent="-342900" algn="just" defTabSz="914400" rtl="0" fontAlgn="auto" hangingPunct="1">
              <a:lnSpc>
                <a:spcPct val="15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The Ministry of Youth &amp; Sports Affair is the Nodal Department</a:t>
            </a:r>
          </a:p>
          <a:p>
            <a:pPr marL="342900" marR="0" lvl="0" indent="-342900"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Calibri"/>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Rectangle 1"/>
          <p:cNvSpPr/>
          <p:nvPr/>
        </p:nvSpPr>
        <p:spPr>
          <a:xfrm>
            <a:off x="304796" y="685800"/>
            <a:ext cx="8443670" cy="5693868"/>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0">
              <a:lnSpc>
                <a:spcPct val="100000"/>
              </a:lnSpc>
              <a:spcBef>
                <a:spcPts val="1200"/>
              </a:spcBef>
              <a:spcAft>
                <a:spcPts val="0"/>
              </a:spcAft>
              <a:buNone/>
              <a:tabLst/>
              <a:defRPr sz="1800" b="0" i="0" u="none" strike="noStrike" kern="0" cap="none" spc="0" baseline="0">
                <a:solidFill>
                  <a:srgbClr val="000000"/>
                </a:solidFill>
                <a:uFillTx/>
              </a:defRPr>
            </a:pPr>
            <a:r>
              <a:rPr lang="hi-IN" sz="2000" b="1" i="0" u="none" strike="noStrike" kern="0" cap="none" spc="0" baseline="0">
                <a:solidFill>
                  <a:srgbClr val="FF420E"/>
                </a:solidFill>
                <a:uFillTx/>
                <a:latin typeface="Comic Sans MS" pitchFamily="66"/>
                <a:ea typeface="Microsoft YaHei" pitchFamily="2"/>
                <a:cs typeface="Mangal" pitchFamily="2"/>
              </a:rPr>
              <a:t>One Stop crisis </a:t>
            </a:r>
            <a:r>
              <a:rPr lang="en-US" sz="2000" b="1" i="0" u="none" strike="noStrike" kern="0" cap="none" spc="0" baseline="0">
                <a:solidFill>
                  <a:srgbClr val="FF420E"/>
                </a:solidFill>
                <a:uFillTx/>
                <a:latin typeface="Comic Sans MS" pitchFamily="66"/>
                <a:ea typeface="Microsoft YaHei" pitchFamily="2"/>
                <a:cs typeface="Mangal" pitchFamily="2"/>
              </a:rPr>
              <a:t>Management Center for Children- </a:t>
            </a:r>
            <a:r>
              <a:rPr lang="en-US" sz="1800" b="1" i="0" u="none" strike="noStrike" kern="0" cap="none" spc="0" baseline="0">
                <a:solidFill>
                  <a:srgbClr val="FF420E"/>
                </a:solidFill>
                <a:uFillTx/>
                <a:latin typeface="Comic Sans MS" pitchFamily="66"/>
                <a:ea typeface="Microsoft YaHei" pitchFamily="2"/>
                <a:cs typeface="Mangal" pitchFamily="2"/>
              </a:rPr>
              <a:t>SNEH AANGAN</a:t>
            </a:r>
            <a:endParaRPr lang="en-US" sz="2000" b="1" i="0" u="none" strike="noStrike" kern="0" cap="none" spc="0" baseline="0">
              <a:solidFill>
                <a:srgbClr val="FF420E"/>
              </a:solidFill>
              <a:uFillTx/>
              <a:latin typeface="Comic Sans MS" pitchFamily="66"/>
              <a:ea typeface="Microsoft YaHei" pitchFamily="2"/>
              <a:cs typeface="Mangal" pitchFamily="2"/>
            </a:endParaRPr>
          </a:p>
          <a:p>
            <a:pPr marL="0" marR="0" lvl="0" indent="0" algn="l" defTabSz="914400" rtl="0" fontAlgn="auto" hangingPunct="0">
              <a:lnSpc>
                <a:spcPct val="100000"/>
              </a:lnSpc>
              <a:spcBef>
                <a:spcPts val="1200"/>
              </a:spcBef>
              <a:spcAft>
                <a:spcPts val="0"/>
              </a:spcAft>
              <a:buNone/>
              <a:tabLst/>
              <a:defRPr sz="1800" b="0" i="0" u="none" strike="noStrike" kern="0" cap="none" spc="0" baseline="0">
                <a:solidFill>
                  <a:srgbClr val="000000"/>
                </a:solidFill>
                <a:uFillTx/>
              </a:defRPr>
            </a:pPr>
            <a:endParaRPr lang="en-US" sz="900" b="0" i="0" u="none" strike="noStrike" kern="0" cap="none" spc="0" baseline="0">
              <a:solidFill>
                <a:srgbClr val="FF420E"/>
              </a:solidFill>
              <a:uFillTx/>
              <a:latin typeface="Comic Sans MS" pitchFamily="66"/>
              <a:ea typeface="Microsoft YaHei" pitchFamily="2"/>
              <a:cs typeface="Mangal" pitchFamily="2"/>
            </a:endParaRP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An initiative by Home Department and UNICEF.</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It aims to prevent child- Trafficking and rehabilitation of the victim child.</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Started on 16</a:t>
            </a:r>
            <a:r>
              <a:rPr lang="en-US" sz="2000" b="0" i="0" u="none" strike="noStrike" kern="0" cap="none" spc="0" baseline="30000">
                <a:solidFill>
                  <a:srgbClr val="000000"/>
                </a:solidFill>
                <a:uFillTx/>
                <a:latin typeface="Rockwell" pitchFamily="18"/>
                <a:ea typeface="Microsoft YaHei" pitchFamily="2"/>
                <a:cs typeface="Mangal" pitchFamily="2"/>
              </a:rPr>
              <a:t>th</a:t>
            </a:r>
            <a:r>
              <a:rPr lang="en-US" sz="2000" b="0" i="0" u="none" strike="noStrike" kern="0" cap="none" spc="0" baseline="0">
                <a:solidFill>
                  <a:srgbClr val="000000"/>
                </a:solidFill>
                <a:uFillTx/>
                <a:latin typeface="Rockwell" pitchFamily="18"/>
                <a:ea typeface="Microsoft YaHei" pitchFamily="2"/>
                <a:cs typeface="Mangal" pitchFamily="2"/>
              </a:rPr>
              <a:t> June 2014.</a:t>
            </a:r>
          </a:p>
          <a:p>
            <a:pPr marL="179386" marR="0" lvl="0" indent="-179386" algn="l"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endParaRPr lang="en-US" sz="2000" b="0" i="0" u="none" strike="noStrike" kern="0" cap="none" spc="0" baseline="0">
              <a:solidFill>
                <a:srgbClr val="000000"/>
              </a:solidFill>
              <a:uFillTx/>
              <a:latin typeface="Rockwell" pitchFamily="18"/>
              <a:ea typeface="Microsoft YaHei" pitchFamily="2"/>
              <a:cs typeface="Mangal" pitchFamily="2"/>
            </a:endParaRPr>
          </a:p>
          <a:p>
            <a:pPr marL="0" marR="0" lvl="0" indent="0" algn="l"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endParaRPr lang="en-US" sz="900" b="0" i="0" u="none" strike="noStrike" kern="0" cap="none" spc="0" baseline="0">
              <a:solidFill>
                <a:srgbClr val="000000"/>
              </a:solidFill>
              <a:uFillTx/>
              <a:latin typeface="Rockwell" pitchFamily="18"/>
              <a:ea typeface="Microsoft YaHei" pitchFamily="2"/>
              <a:cs typeface="Mangal" pitchFamily="2"/>
            </a:endParaRPr>
          </a:p>
          <a:p>
            <a:pPr marL="0" marR="0" lvl="0" indent="0" algn="ctr"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FF420E"/>
                </a:solidFill>
                <a:uFillTx/>
                <a:latin typeface="Comic Sans MS" pitchFamily="66"/>
                <a:ea typeface="Microsoft YaHei" pitchFamily="2"/>
                <a:cs typeface="Mangal" pitchFamily="2"/>
              </a:rPr>
              <a:t>Mahila Help Desks and Mahila Police Stations</a:t>
            </a:r>
          </a:p>
          <a:p>
            <a:pPr marL="0" marR="0" lvl="0" indent="0" algn="l"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endParaRPr lang="en-US" sz="100" b="0" i="0" u="none" strike="noStrike" kern="0" cap="none" spc="0" baseline="0">
              <a:solidFill>
                <a:srgbClr val="FF420E"/>
              </a:solidFill>
              <a:uFillTx/>
              <a:latin typeface="Comic Sans MS" pitchFamily="66"/>
              <a:ea typeface="Microsoft YaHei" pitchFamily="2"/>
              <a:cs typeface="Mangal" pitchFamily="2"/>
            </a:endParaRPr>
          </a:p>
          <a:p>
            <a:pPr marL="179386" marR="0" lvl="0" indent="-179386" algn="l" defTabSz="914400" rtl="0" fontAlgn="auto" hangingPunct="0">
              <a:lnSpc>
                <a:spcPct val="15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Establishing Mahila Help Desks in all Thanas.</a:t>
            </a:r>
          </a:p>
          <a:p>
            <a:pPr marL="179386" marR="0" lvl="0" indent="-179386" algn="l" defTabSz="914400" rtl="0" fontAlgn="auto" hangingPunct="0">
              <a:lnSpc>
                <a:spcPct val="15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42 Mahila Thanas have been set up.</a:t>
            </a:r>
          </a:p>
          <a:p>
            <a:pPr marL="179386" marR="0" lvl="0" indent="-179386" algn="l" defTabSz="914400" rtl="0" fontAlgn="auto" hangingPunct="0">
              <a:lnSpc>
                <a:spcPct val="15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000" b="0" i="0" u="none" strike="noStrike" kern="0" cap="none" spc="0" baseline="0">
                <a:solidFill>
                  <a:srgbClr val="000000"/>
                </a:solidFill>
                <a:uFillTx/>
                <a:latin typeface="Rockwell" pitchFamily="18"/>
                <a:ea typeface="Microsoft YaHei" pitchFamily="2"/>
                <a:cs typeface="Mangal" pitchFamily="2"/>
              </a:rPr>
              <a:t>A separate State Level Women Atrocities Cell in Police Head Quarter to deal with cases of women atrocity.  </a:t>
            </a:r>
          </a:p>
          <a:p>
            <a:pPr marL="0" marR="0" lvl="0" indent="0" algn="l" defTabSz="914400" rtl="0" fontAlgn="auto" hangingPunct="0">
              <a:lnSpc>
                <a:spcPct val="100000"/>
              </a:lnSpc>
              <a:spcBef>
                <a:spcPts val="60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endParaRPr lang="en-US" sz="2000" b="0" i="0" u="none" strike="noStrike" kern="0" cap="none" spc="0" baseline="0">
              <a:solidFill>
                <a:srgbClr val="000000"/>
              </a:solidFill>
              <a:uFillTx/>
              <a:latin typeface="Rockwell" pitchFamily="18"/>
              <a:ea typeface="Microsoft YaHei" pitchFamily="2"/>
              <a:cs typeface="Mangal" pitchFamily="2"/>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39550" y="332658"/>
            <a:ext cx="7772043" cy="685443"/>
          </a:xfrm>
        </p:spPr>
        <p:txBody>
          <a:bodyPr lIns="0" tIns="0" rIns="0" bIns="0" anchor="ctr" anchorCtr="1"/>
          <a:lstStyle/>
          <a:p>
            <a:pPr lvl="0" algn="ctr">
              <a:buNone/>
            </a:pPr>
            <a:r>
              <a:rPr lang="en-US" sz="2400" b="1">
                <a:solidFill>
                  <a:srgbClr val="FF420E"/>
                </a:solidFill>
                <a:latin typeface="Comic Sans MS" pitchFamily="66"/>
              </a:rPr>
              <a:t>IMPLEMENTATION OF PCPNDT ACT, 1994 IN RAJASTHAN</a:t>
            </a:r>
          </a:p>
        </p:txBody>
      </p:sp>
      <p:sp>
        <p:nvSpPr>
          <p:cNvPr id="3" name="TextBox 3"/>
          <p:cNvSpPr txBox="1"/>
          <p:nvPr/>
        </p:nvSpPr>
        <p:spPr>
          <a:xfrm>
            <a:off x="381003" y="1371600"/>
            <a:ext cx="8244843" cy="5200924"/>
          </a:xfrm>
          <a:prstGeom prst="rect">
            <a:avLst/>
          </a:prstGeom>
          <a:noFill/>
          <a:ln>
            <a:noFill/>
          </a:ln>
        </p:spPr>
        <p:txBody>
          <a:bodyPr vert="horz" wrap="none" lIns="90004" tIns="44997" rIns="90004" bIns="44997" anchor="t" anchorCtr="0" compatLnSpc="0"/>
          <a:lstStyle/>
          <a:p>
            <a:pPr marL="0"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000000"/>
                </a:solidFill>
                <a:uFillTx/>
                <a:latin typeface="Rockwell" pitchFamily="18"/>
                <a:ea typeface="Microsoft YaHei" pitchFamily="2"/>
                <a:cs typeface="Mangal" pitchFamily="2"/>
              </a:rPr>
              <a:t>Total Registrations: 2331</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Mangal" pitchFamily="2"/>
              </a:rPr>
              <a:t>Govt.: 188</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Mangal" pitchFamily="2"/>
              </a:rPr>
              <a:t>Pvt.: 2143</a:t>
            </a:r>
          </a:p>
          <a:p>
            <a:pPr marL="0"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1" i="0" u="none" strike="noStrike" kern="1200" cap="none" spc="0" baseline="0">
                <a:solidFill>
                  <a:srgbClr val="000000"/>
                </a:solidFill>
                <a:uFillTx/>
                <a:latin typeface="Rockwell" pitchFamily="18"/>
                <a:ea typeface="Microsoft YaHei" pitchFamily="2"/>
                <a:cs typeface="Mangal" pitchFamily="2"/>
              </a:rPr>
              <a:t> </a:t>
            </a:r>
            <a:endParaRPr lang="en-US" sz="1400" b="1" i="0" u="none" strike="noStrike" kern="1200" cap="none" spc="0" baseline="0">
              <a:solidFill>
                <a:srgbClr val="000000"/>
              </a:solidFill>
              <a:uFillTx/>
              <a:latin typeface="Rockwell" pitchFamily="18"/>
              <a:ea typeface="Microsoft YaHei" pitchFamily="2"/>
              <a:cs typeface="Mangal" pitchFamily="2"/>
            </a:endParaRPr>
          </a:p>
          <a:p>
            <a:pPr marL="0"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000000"/>
                </a:solidFill>
                <a:uFillTx/>
                <a:latin typeface="Rockwell" pitchFamily="18"/>
                <a:ea typeface="Microsoft YaHei" pitchFamily="2"/>
                <a:cs typeface="Mangal" pitchFamily="2"/>
              </a:rPr>
              <a:t>Inspection &amp; Action Taken Report</a:t>
            </a:r>
            <a:r>
              <a:rPr lang="en-US" sz="1100" b="1" i="0" u="none" strike="noStrike" kern="1200" cap="none" spc="0" baseline="0">
                <a:solidFill>
                  <a:srgbClr val="000000"/>
                </a:solidFill>
                <a:uFillTx/>
                <a:latin typeface="Rockwell" pitchFamily="18"/>
                <a:ea typeface="Microsoft YaHei" pitchFamily="2"/>
                <a:cs typeface="Mangal" pitchFamily="2"/>
              </a:rPr>
              <a:t> </a:t>
            </a:r>
            <a:r>
              <a:rPr lang="en-US" sz="1100" b="1" i="1" u="none" strike="noStrike" kern="1200" cap="none" spc="0" baseline="0">
                <a:solidFill>
                  <a:srgbClr val="000000"/>
                </a:solidFill>
                <a:uFillTx/>
                <a:latin typeface="Rockwell" pitchFamily="18"/>
                <a:ea typeface="Microsoft YaHei" pitchFamily="2"/>
                <a:cs typeface="Arial" pitchFamily="34"/>
              </a:rPr>
              <a:t>(</a:t>
            </a:r>
            <a:r>
              <a:rPr lang="en-US" sz="1400" b="1" i="1" u="none" strike="noStrike" kern="1200" cap="none" spc="0" baseline="0">
                <a:solidFill>
                  <a:srgbClr val="000000"/>
                </a:solidFill>
                <a:uFillTx/>
                <a:latin typeface="Rockwell" pitchFamily="18"/>
                <a:ea typeface="Microsoft YaHei" pitchFamily="2"/>
                <a:cs typeface="Arial" pitchFamily="34"/>
              </a:rPr>
              <a:t>Since inception of the Act till Dec, 2014)</a:t>
            </a:r>
            <a:endParaRPr lang="en-US" sz="1100" b="1" i="1" u="none" strike="noStrike" kern="1200" cap="none" spc="0" baseline="0">
              <a:solidFill>
                <a:srgbClr val="000000"/>
              </a:solidFill>
              <a:uFillTx/>
              <a:latin typeface="Rockwell" pitchFamily="18"/>
              <a:ea typeface="Microsoft YaHei" pitchFamily="2"/>
              <a:cs typeface="Arial" pitchFamily="34"/>
            </a:endParaRPr>
          </a:p>
          <a:p>
            <a:pPr marL="0" marR="0" lvl="0" indent="0" algn="ctr"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endParaRPr lang="en-US" sz="1200" b="1" i="1" u="none" strike="noStrike" kern="1200" cap="none" spc="0" baseline="0">
              <a:solidFill>
                <a:srgbClr val="000000"/>
              </a:solidFill>
              <a:uFillTx/>
              <a:latin typeface="Rockwell" pitchFamily="18"/>
              <a:ea typeface="Microsoft YaHei" pitchFamily="2"/>
              <a:cs typeface="Arial" pitchFamily="34"/>
            </a:endParaRP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Arial" pitchFamily="34"/>
              </a:rPr>
              <a:t>Inspections:  6692</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Arial" pitchFamily="34"/>
              </a:rPr>
              <a:t>Suspension / Cancellation: 170/ 354</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Arial" pitchFamily="34"/>
              </a:rPr>
              <a:t>Seal and Seizures:  417</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Arial" pitchFamily="34"/>
              </a:rPr>
              <a:t>Complaints filed in the court: 601</a:t>
            </a:r>
          </a:p>
          <a:p>
            <a:pPr marL="539752" marR="0" lvl="0" indent="0" algn="just" defTabSz="914400" rtl="0" fontAlgn="auto" hangingPunct="1">
              <a:lnSpc>
                <a:spcPct val="115000"/>
              </a:lnSpc>
              <a:spcBef>
                <a:spcPts val="0"/>
              </a:spcBef>
              <a:spcAft>
                <a:spcPts val="0"/>
              </a:spcAft>
              <a:buNone/>
              <a:tabLst/>
              <a:defRPr sz="1800" b="0" i="0" u="none" strike="noStrike" kern="0" cap="none" spc="0" baseline="0">
                <a:solidFill>
                  <a:srgbClr val="000000"/>
                </a:solidFill>
                <a:uFillTx/>
              </a:defRPr>
            </a:pPr>
            <a:r>
              <a:rPr lang="en-US" sz="2600" b="0" i="0" u="none" strike="noStrike" kern="1200" cap="none" spc="0" baseline="0">
                <a:solidFill>
                  <a:srgbClr val="000000"/>
                </a:solidFill>
                <a:uFillTx/>
                <a:latin typeface="Rockwell" pitchFamily="18"/>
                <a:ea typeface="Microsoft YaHei" pitchFamily="2"/>
                <a:cs typeface="Arial" pitchFamily="34"/>
              </a:rPr>
              <a:t>Convictions:  67</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extBox 1"/>
          <p:cNvSpPr txBox="1"/>
          <p:nvPr/>
        </p:nvSpPr>
        <p:spPr>
          <a:xfrm>
            <a:off x="467541" y="1772820"/>
            <a:ext cx="8352925" cy="3539432"/>
          </a:xfrm>
          <a:prstGeom prst="rect">
            <a:avLst/>
          </a:prstGeom>
          <a:noFill/>
          <a:ln>
            <a:noFill/>
          </a:ln>
        </p:spPr>
        <p:txBody>
          <a:bodyPr vert="horz" wrap="square" lIns="91440" tIns="45720" rIns="91440" bIns="45720" anchor="t" anchorCtr="0" compatLnSpc="1">
            <a:spAutoFit/>
          </a:bodyPr>
          <a:lstStyle/>
          <a:p>
            <a:pPr marL="269876" marR="0" lvl="0" indent="-269876"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IN" sz="2800" b="0" i="0" u="none" strike="noStrike" kern="1200" cap="none" spc="0" baseline="0">
                <a:solidFill>
                  <a:srgbClr val="000000"/>
                </a:solidFill>
                <a:uFillTx/>
                <a:latin typeface="Rockwell" pitchFamily="18"/>
              </a:rPr>
              <a:t>A Police Station in name of PCPNDT Bureau of Investigation, established</a:t>
            </a:r>
          </a:p>
          <a:p>
            <a:pPr marL="269876" marR="0" lvl="0" indent="-269876"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endParaRPr lang="en-IN" sz="2800" b="0" i="0" u="none" strike="noStrike" kern="1200" cap="none" spc="0" baseline="0">
              <a:solidFill>
                <a:srgbClr val="000000"/>
              </a:solidFill>
              <a:uFillTx/>
              <a:latin typeface="Rockwell" pitchFamily="18"/>
            </a:endParaRPr>
          </a:p>
          <a:p>
            <a:pPr marL="269876" marR="0" lvl="0" indent="-269876"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IN" sz="2800" b="0" i="0" u="none" strike="noStrike" kern="1200" cap="none" spc="0" baseline="0">
                <a:solidFill>
                  <a:srgbClr val="000000"/>
                </a:solidFill>
                <a:uFillTx/>
                <a:latin typeface="Rockwell" pitchFamily="18"/>
              </a:rPr>
              <a:t> Jurisdiction extends to whole state</a:t>
            </a:r>
          </a:p>
          <a:p>
            <a:pPr marL="269876" marR="0" lvl="0" indent="-269876"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endParaRPr lang="en-IN" sz="2800" b="0" i="0" u="none" strike="noStrike" kern="1200" cap="none" spc="0" baseline="0">
              <a:solidFill>
                <a:srgbClr val="000000"/>
              </a:solidFill>
              <a:uFillTx/>
              <a:latin typeface="Rockwell" pitchFamily="18"/>
            </a:endParaRPr>
          </a:p>
          <a:p>
            <a:pPr marL="269876" marR="0" lvl="0" indent="-269876" algn="just" defTabSz="914400" rtl="0" fontAlgn="auto" hangingPunct="1">
              <a:lnSpc>
                <a:spcPct val="100000"/>
              </a:lnSpc>
              <a:spcBef>
                <a:spcPts val="0"/>
              </a:spcBef>
              <a:spcAft>
                <a:spcPts val="0"/>
              </a:spcAft>
              <a:buClr>
                <a:srgbClr val="C00000"/>
              </a:buClr>
              <a:buSzPct val="100000"/>
              <a:buFont typeface="Arial" pitchFamily="34"/>
              <a:buChar char="•"/>
              <a:tabLst/>
              <a:defRPr sz="1800" b="0" i="0" u="none" strike="noStrike" kern="0" cap="none" spc="0" baseline="0">
                <a:solidFill>
                  <a:srgbClr val="000000"/>
                </a:solidFill>
                <a:uFillTx/>
              </a:defRPr>
            </a:pPr>
            <a:r>
              <a:rPr lang="en-IN" sz="2800" b="0" i="0" u="none" strike="noStrike" kern="1200" cap="none" spc="0" baseline="0">
                <a:solidFill>
                  <a:srgbClr val="000000"/>
                </a:solidFill>
                <a:uFillTx/>
                <a:latin typeface="Rockwell" pitchFamily="18"/>
              </a:rPr>
              <a:t>7 Special Upper CJM Courts at zonal headquarters for speedy disposal of cases pending under the PCPNDT Act, 1994  </a:t>
            </a:r>
          </a:p>
        </p:txBody>
      </p:sp>
      <p:sp>
        <p:nvSpPr>
          <p:cNvPr id="3" name="Rectangle 2"/>
          <p:cNvSpPr/>
          <p:nvPr/>
        </p:nvSpPr>
        <p:spPr>
          <a:xfrm>
            <a:off x="323523" y="620685"/>
            <a:ext cx="1455843" cy="523219"/>
          </a:xfrm>
          <a:prstGeom prst="rect">
            <a:avLst/>
          </a:prstGeom>
          <a:noFill/>
          <a:ln>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1" u="sng" strike="noStrike" kern="1200" cap="none" spc="0" baseline="0">
                <a:solidFill>
                  <a:srgbClr val="C00000"/>
                </a:solidFill>
                <a:uFillTx/>
                <a:latin typeface="Rockwell" pitchFamily="18"/>
                <a:ea typeface="Microsoft YaHei" pitchFamily="2"/>
                <a:cs typeface="Mangal" pitchFamily="2"/>
              </a:rPr>
              <a:t>Contd ..</a:t>
            </a:r>
            <a:endParaRPr lang="en-IN" sz="2800" b="0" i="1" u="sng" strike="noStrike" kern="1200" cap="none" spc="0" baseline="0">
              <a:solidFill>
                <a:srgbClr val="C00000"/>
              </a:solidFill>
              <a:uFillTx/>
              <a:latin typeface="Calibri"/>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alphaModFix/>
            <a:lum/>
          </a:blip>
          <a:srcRect/>
          <a:stretch>
            <a:fillRect/>
          </a:stretch>
        </p:blipFill>
        <p:spPr>
          <a:xfrm>
            <a:off x="467642" y="954715"/>
            <a:ext cx="8280724" cy="4562279"/>
          </a:xfrm>
          <a:prstGeom prst="rect">
            <a:avLst/>
          </a:prstGeom>
          <a:noFill/>
          <a:ln>
            <a:noFill/>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extBox 2"/>
          <p:cNvSpPr txBox="1"/>
          <p:nvPr/>
        </p:nvSpPr>
        <p:spPr>
          <a:xfrm>
            <a:off x="304796" y="228600"/>
            <a:ext cx="8084283" cy="618744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FF420E"/>
                </a:solidFill>
                <a:uFillTx/>
                <a:latin typeface="Comic Sans MS" pitchFamily="66"/>
                <a:ea typeface="Microsoft YaHei" pitchFamily="2"/>
                <a:cs typeface="Mangal" pitchFamily="2"/>
              </a:rPr>
              <a:t>Hamaribeti  Express (IEC Vehicle)</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Rockwell" pitchFamily="18"/>
                <a:ea typeface="Microsoft YaHei" pitchFamily="2"/>
                <a:cs typeface="Mangal" pitchFamily="2"/>
              </a:rPr>
              <a:t>Religious, Social Fair &amp; Govt. Cultural Program.</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Rockwell" pitchFamily="18"/>
                <a:ea typeface="Microsoft YaHei" pitchFamily="2"/>
                <a:cs typeface="Mangal" pitchFamily="2"/>
              </a:rPr>
              <a:t>Programs in colleges through YDC, NSS &amp; NCC.</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Rockwell" pitchFamily="18"/>
                <a:ea typeface="Microsoft YaHei" pitchFamily="2"/>
                <a:cs typeface="Mangal" pitchFamily="2"/>
              </a:rPr>
              <a:t>Beti Janam Badhai Sandesh</a:t>
            </a:r>
          </a:p>
        </p:txBody>
      </p:sp>
      <p:sp>
        <p:nvSpPr>
          <p:cNvPr id="3" name="TextBox 3"/>
          <p:cNvSpPr txBox="1"/>
          <p:nvPr/>
        </p:nvSpPr>
        <p:spPr>
          <a:xfrm>
            <a:off x="304796" y="1752603"/>
            <a:ext cx="8472958" cy="1676396"/>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120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FF420E"/>
                </a:solidFill>
                <a:uFillTx/>
                <a:latin typeface="Comic Sans MS" pitchFamily="66"/>
                <a:ea typeface="Microsoft YaHei" pitchFamily="2"/>
                <a:cs typeface="Mangal" pitchFamily="2"/>
              </a:rPr>
              <a:t>Online Form-‘F’ and Tracking Devices</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0" cap="none" spc="0" baseline="0">
                <a:solidFill>
                  <a:srgbClr val="000000"/>
                </a:solidFill>
                <a:uFillTx/>
                <a:latin typeface="Rockwell" pitchFamily="18"/>
                <a:ea typeface="Microsoft YaHei" pitchFamily="2"/>
                <a:cs typeface="Mangal" pitchFamily="2"/>
              </a:rPr>
              <a:t>All Sonography centres are registered online</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0" cap="none" spc="0" baseline="0">
                <a:solidFill>
                  <a:srgbClr val="000000"/>
                </a:solidFill>
                <a:uFillTx/>
                <a:latin typeface="Rockwell" pitchFamily="18"/>
                <a:ea typeface="Microsoft YaHei" pitchFamily="2"/>
                <a:cs typeface="Mangal" pitchFamily="2"/>
              </a:rPr>
              <a:t>Sonography machines are connected with tracking devices</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0" cap="none" spc="0" baseline="0">
                <a:solidFill>
                  <a:srgbClr val="000000"/>
                </a:solidFill>
                <a:uFillTx/>
                <a:latin typeface="Rockwell" pitchFamily="18"/>
                <a:ea typeface="Microsoft YaHei" pitchFamily="2"/>
                <a:cs typeface="Mangal" pitchFamily="2"/>
              </a:rPr>
              <a:t>(Active Tracker or Silent Observer)</a:t>
            </a:r>
          </a:p>
        </p:txBody>
      </p:sp>
      <p:sp>
        <p:nvSpPr>
          <p:cNvPr id="4" name="Rectangle 4"/>
          <p:cNvSpPr/>
          <p:nvPr/>
        </p:nvSpPr>
        <p:spPr>
          <a:xfrm>
            <a:off x="109974" y="3276596"/>
            <a:ext cx="4750015" cy="400114"/>
          </a:xfrm>
          <a:prstGeom prst="rect">
            <a:avLst/>
          </a:prstGeom>
          <a:noFill/>
          <a:ln>
            <a:noFill/>
            <a:prstDash val="solid"/>
          </a:ln>
        </p:spPr>
        <p:txBody>
          <a:bodyPr vert="horz" wrap="non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FF420E"/>
                </a:solidFill>
                <a:uFillTx/>
                <a:latin typeface="Comic Sans MS" pitchFamily="66"/>
              </a:defRPr>
            </a:pPr>
            <a:r>
              <a:rPr lang="en-US" sz="2000" b="1" i="0" u="none" strike="noStrike" kern="0" cap="none" spc="0" baseline="0">
                <a:solidFill>
                  <a:srgbClr val="FF420E"/>
                </a:solidFill>
                <a:uFillTx/>
                <a:latin typeface="Comic Sans MS" pitchFamily="66"/>
                <a:ea typeface="Microsoft YaHei" pitchFamily="2"/>
                <a:cs typeface="Arial" pitchFamily="34"/>
              </a:rPr>
              <a:t>Complaints on 104 Toll Free Number</a:t>
            </a:r>
          </a:p>
        </p:txBody>
      </p:sp>
      <p:sp>
        <p:nvSpPr>
          <p:cNvPr id="5" name="Rectangle 5"/>
          <p:cNvSpPr/>
          <p:nvPr/>
        </p:nvSpPr>
        <p:spPr>
          <a:xfrm>
            <a:off x="304796" y="3733796"/>
            <a:ext cx="8382003" cy="923333"/>
          </a:xfrm>
          <a:prstGeom prst="rect">
            <a:avLst/>
          </a:prstGeom>
          <a:noFill/>
          <a:ln>
            <a:noFill/>
            <a:prstDash val="solid"/>
          </a:ln>
        </p:spPr>
        <p:txBody>
          <a:bodyPr vert="horz" wrap="square" lIns="91440" tIns="45720" rIns="91440" bIns="45720" anchor="t" anchorCtr="0" compatLnSpc="1">
            <a:spAutoFit/>
          </a:bodyPr>
          <a:lstStyle/>
          <a:p>
            <a:pPr marL="0" marR="0" lvl="0" indent="-456843" algn="just" defTabSz="914400" rtl="0" fontAlgn="auto" hangingPunct="0">
              <a:lnSpc>
                <a:spcPct val="100000"/>
              </a:lnSpc>
              <a:spcBef>
                <a:spcPts val="1200"/>
              </a:spcBef>
              <a:spcAft>
                <a:spcPts val="0"/>
              </a:spcAft>
              <a:buNone/>
              <a:tabLst/>
              <a:defRPr sz="1800" b="0" i="0" u="none" strike="noStrike" kern="0" cap="none" spc="0" baseline="0">
                <a:solidFill>
                  <a:srgbClr val="000000"/>
                </a:solidFill>
                <a:uFillTx/>
              </a:defRPr>
            </a:pPr>
            <a:r>
              <a:rPr lang="en-US" sz="1800" b="1" i="0" u="none" strike="noStrike" kern="0" cap="none" spc="0" baseline="0">
                <a:solidFill>
                  <a:srgbClr val="000000"/>
                </a:solidFill>
                <a:uFillTx/>
                <a:latin typeface="Rockwell" pitchFamily="18"/>
                <a:ea typeface="Microsoft YaHei" pitchFamily="2"/>
                <a:cs typeface="Mangal" pitchFamily="2"/>
              </a:rPr>
              <a:t>Mukhbir Yojna- </a:t>
            </a:r>
            <a:r>
              <a:rPr lang="en-US" sz="1800" b="0" i="0" u="none" strike="noStrike" kern="0" cap="none" spc="0" baseline="0">
                <a:solidFill>
                  <a:srgbClr val="000000"/>
                </a:solidFill>
                <a:uFillTx/>
                <a:latin typeface="Rockwell" pitchFamily="18"/>
                <a:ea typeface="Microsoft YaHei" pitchFamily="2"/>
                <a:cs typeface="Mangal" pitchFamily="2"/>
              </a:rPr>
              <a:t>Under the scheme, State Govt. has declared award of    Rs.1,00,000/- to the “Mukhbir” for giving authentic information of sex selection. Till date 9 persons have been awarded.</a:t>
            </a:r>
          </a:p>
        </p:txBody>
      </p:sp>
      <p:sp>
        <p:nvSpPr>
          <p:cNvPr id="6" name="Rectangle 6"/>
          <p:cNvSpPr/>
          <p:nvPr/>
        </p:nvSpPr>
        <p:spPr>
          <a:xfrm>
            <a:off x="304796" y="4800600"/>
            <a:ext cx="8305796" cy="1661995"/>
          </a:xfrm>
          <a:prstGeom prst="rect">
            <a:avLst/>
          </a:prstGeom>
          <a:noFill/>
          <a:ln>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600"/>
              </a:spcBef>
              <a:spcAft>
                <a:spcPts val="0"/>
              </a:spcAft>
              <a:buNone/>
              <a:tabLst/>
              <a:defRPr sz="1800" b="0" i="0" u="none" strike="noStrike" kern="0" cap="none" spc="0" baseline="0">
                <a:solidFill>
                  <a:srgbClr val="FF420E"/>
                </a:solidFill>
                <a:uFillTx/>
                <a:latin typeface="Comic Sans MS" pitchFamily="66"/>
              </a:defRPr>
            </a:pPr>
            <a:r>
              <a:rPr lang="en-US" sz="2000" b="1" i="0" u="none" strike="noStrike" kern="0" cap="none" spc="0" baseline="0">
                <a:solidFill>
                  <a:srgbClr val="FF420E"/>
                </a:solidFill>
                <a:uFillTx/>
                <a:latin typeface="Comic Sans MS" pitchFamily="66"/>
                <a:ea typeface="Microsoft YaHei" pitchFamily="2"/>
                <a:cs typeface="Arial" pitchFamily="34"/>
              </a:rPr>
              <a:t>Mukhyamantri Shubhlaxmi Yojana </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0" cap="none" spc="0" baseline="0">
                <a:solidFill>
                  <a:srgbClr val="000000"/>
                </a:solidFill>
                <a:uFillTx/>
                <a:latin typeface="Rockwell" pitchFamily="18"/>
                <a:ea typeface="Microsoft YaHei" pitchFamily="2"/>
                <a:cs typeface="Mangal" pitchFamily="2"/>
              </a:rPr>
              <a:t>To encourage the birth of Girl Child and to reduce Maternal Mortality Rate </a:t>
            </a:r>
            <a:r>
              <a:rPr lang="en-US" sz="1800" b="1" i="1" u="none" strike="noStrike" kern="0" cap="none" spc="0" baseline="0">
                <a:solidFill>
                  <a:srgbClr val="000000"/>
                </a:solidFill>
                <a:uFillTx/>
                <a:latin typeface="Rockwell" pitchFamily="18"/>
                <a:ea typeface="Microsoft YaHei" pitchFamily="2"/>
                <a:cs typeface="Mangal" pitchFamily="2"/>
              </a:rPr>
              <a:t>"Mukyamantri Shubhlaxmi Yojana"</a:t>
            </a:r>
            <a:r>
              <a:rPr lang="en-US" sz="1800" b="0" i="0" u="none" strike="noStrike" kern="0" cap="none" spc="0" baseline="0">
                <a:solidFill>
                  <a:srgbClr val="000000"/>
                </a:solidFill>
                <a:uFillTx/>
                <a:latin typeface="Rockwell" pitchFamily="18"/>
                <a:ea typeface="Microsoft YaHei" pitchFamily="2"/>
                <a:cs typeface="Mangal" pitchFamily="2"/>
              </a:rPr>
              <a:t> has been started from 1st April, 2013.</a:t>
            </a:r>
          </a:p>
          <a:p>
            <a:pPr marL="179386" marR="0" lvl="0" indent="-179386" algn="l" defTabSz="914400" rtl="0" fontAlgn="auto" hangingPunct="0">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1800" b="0" i="0" u="none" strike="noStrike" kern="0" cap="none" spc="0" baseline="0">
                <a:solidFill>
                  <a:srgbClr val="000000"/>
                </a:solidFill>
                <a:uFillTx/>
                <a:latin typeface="Rockwell" pitchFamily="18"/>
                <a:ea typeface="Microsoft YaHei" pitchFamily="2"/>
                <a:cs typeface="Mangal" pitchFamily="2"/>
              </a:rPr>
              <a:t>Beneficiary would get Rs 7,300/- in three installments on the birth of girl child</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chorCtr="1"/>
          <a:lstStyle/>
          <a:p>
            <a:pPr lvl="0" algn="ctr">
              <a:buNone/>
            </a:pPr>
            <a:r>
              <a:rPr lang="en-US" sz="2800" b="1">
                <a:solidFill>
                  <a:srgbClr val="FF420E"/>
                </a:solidFill>
                <a:latin typeface="Comic Sans MS" pitchFamily="66"/>
              </a:rPr>
              <a:t>RAJASTHAN SAMUHIK VIVAH  NIYAMAN EVUM ANUDAN NIYAM 2009</a:t>
            </a:r>
          </a:p>
        </p:txBody>
      </p:sp>
      <p:sp>
        <p:nvSpPr>
          <p:cNvPr id="3" name="Content Placeholder 2"/>
          <p:cNvSpPr txBox="1">
            <a:spLocks noGrp="1"/>
          </p:cNvSpPr>
          <p:nvPr>
            <p:ph type="body" idx="4294967295"/>
          </p:nvPr>
        </p:nvSpPr>
        <p:spPr>
          <a:xfrm>
            <a:off x="539642" y="1428841"/>
            <a:ext cx="4580997" cy="4928762"/>
          </a:xfrm>
        </p:spPr>
        <p:txBody>
          <a:bodyPr/>
          <a:lstStyle/>
          <a:p>
            <a:pPr marL="360365" lvl="0" indent="-360365" algn="just">
              <a:lnSpc>
                <a:spcPct val="80000"/>
              </a:lnSpc>
              <a:spcAft>
                <a:spcPts val="1125"/>
              </a:spcAft>
              <a:buClr>
                <a:srgbClr val="D34817"/>
              </a:buClr>
              <a:buSzPct val="120000"/>
              <a:buFont typeface="Wingdings 2"/>
              <a:buChar char=""/>
            </a:pPr>
            <a:r>
              <a:rPr lang="en-US" sz="2000">
                <a:latin typeface="Rockwell" pitchFamily="18"/>
              </a:rPr>
              <a:t>To encourage</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community marriages,</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marriage registrations,</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curb heavy expenditures on marriages and</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to prevent social ill practices like child marriage, dowry etc</a:t>
            </a:r>
            <a:r>
              <a:rPr lang="en-US">
                <a:latin typeface="Rockwell" pitchFamily="18"/>
              </a:rPr>
              <a:t>.</a:t>
            </a:r>
          </a:p>
          <a:p>
            <a:pPr marL="360365" lvl="0" indent="-360365" algn="just">
              <a:lnSpc>
                <a:spcPct val="80000"/>
              </a:lnSpc>
              <a:spcAft>
                <a:spcPts val="1125"/>
              </a:spcAft>
              <a:buClr>
                <a:srgbClr val="D34817"/>
              </a:buClr>
              <a:buSzPct val="120000"/>
              <a:buFont typeface="Wingdings 2"/>
              <a:buChar char=""/>
            </a:pPr>
            <a:r>
              <a:rPr lang="en-US" sz="2000">
                <a:latin typeface="Rockwell" pitchFamily="18"/>
              </a:rPr>
              <a:t>Grant given per couple =</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Rs 12,500/- out of which          Rs 10,000/-  goes to bride &amp;  Rs 2500/- to  the organiser.</a:t>
            </a:r>
          </a:p>
          <a:p>
            <a:pPr marL="809628" lvl="0" indent="-360365" algn="just">
              <a:lnSpc>
                <a:spcPct val="80000"/>
              </a:lnSpc>
              <a:spcAft>
                <a:spcPts val="1125"/>
              </a:spcAft>
              <a:buClr>
                <a:srgbClr val="D34817"/>
              </a:buClr>
              <a:buSzPct val="120000"/>
              <a:buFont typeface="Wingdings" pitchFamily="2"/>
              <a:buChar char="v"/>
            </a:pPr>
            <a:r>
              <a:rPr lang="en-US" sz="2000">
                <a:latin typeface="Rockwell" pitchFamily="18"/>
              </a:rPr>
              <a:t>13341 couples benefitted up to Dec, 2014)</a:t>
            </a:r>
          </a:p>
          <a:p>
            <a:pPr marL="0" lvl="0" indent="0">
              <a:lnSpc>
                <a:spcPct val="80000"/>
              </a:lnSpc>
              <a:spcAft>
                <a:spcPts val="1125"/>
              </a:spcAft>
              <a:buNone/>
            </a:pPr>
            <a:endParaRPr lang="en-US">
              <a:latin typeface="Rockwell" pitchFamily="18"/>
            </a:endParaRPr>
          </a:p>
        </p:txBody>
      </p:sp>
      <p:pic>
        <p:nvPicPr>
          <p:cNvPr id="4" name="Picture 2"/>
          <p:cNvPicPr>
            <a:picLocks noChangeAspect="1"/>
          </p:cNvPicPr>
          <p:nvPr/>
        </p:nvPicPr>
        <p:blipFill>
          <a:blip r:embed="rId3" cstate="print">
            <a:alphaModFix/>
            <a:lum/>
          </a:blip>
          <a:srcRect/>
          <a:stretch>
            <a:fillRect/>
          </a:stretch>
        </p:blipFill>
        <p:spPr>
          <a:xfrm>
            <a:off x="5577839" y="1571762"/>
            <a:ext cx="2994477" cy="4097517"/>
          </a:xfrm>
          <a:prstGeom prst="rect">
            <a:avLst/>
          </a:prstGeom>
          <a:noFill/>
          <a:ln>
            <a:noFill/>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524" y="260649"/>
            <a:ext cx="8629201" cy="928436"/>
          </a:xfrm>
        </p:spPr>
        <p:txBody>
          <a:bodyPr anchorCtr="1"/>
          <a:lstStyle/>
          <a:p>
            <a:pPr lvl="0" algn="ctr">
              <a:buNone/>
            </a:pPr>
            <a:r>
              <a:rPr lang="en-US" sz="2800" b="1">
                <a:solidFill>
                  <a:srgbClr val="FF420E"/>
                </a:solidFill>
                <a:latin typeface="Comic Sans MS" pitchFamily="66"/>
              </a:rPr>
              <a:t>Sensitization Programmes conducted by Directorate of Women Empowerment (2014-15)</a:t>
            </a:r>
          </a:p>
        </p:txBody>
      </p:sp>
      <p:sp>
        <p:nvSpPr>
          <p:cNvPr id="3" name="Content Placeholder 2"/>
          <p:cNvSpPr txBox="1">
            <a:spLocks noGrp="1"/>
          </p:cNvSpPr>
          <p:nvPr>
            <p:ph type="body" idx="4294967295"/>
          </p:nvPr>
        </p:nvSpPr>
        <p:spPr>
          <a:xfrm>
            <a:off x="357118" y="1428841"/>
            <a:ext cx="8421121" cy="5071683"/>
          </a:xfrm>
        </p:spPr>
        <p:txBody>
          <a:bodyPr/>
          <a:lstStyle/>
          <a:p>
            <a:pPr marL="269876" lvl="0" indent="-269876" algn="just">
              <a:lnSpc>
                <a:spcPct val="170000"/>
              </a:lnSpc>
              <a:spcAft>
                <a:spcPts val="0"/>
              </a:spcAft>
              <a:buClr>
                <a:srgbClr val="D34817"/>
              </a:buClr>
              <a:buSzPct val="123000"/>
              <a:buFont typeface="Arial" pitchFamily="34"/>
              <a:buChar char="•"/>
            </a:pPr>
            <a:r>
              <a:rPr lang="en-US" sz="2000">
                <a:latin typeface="Rockwell" pitchFamily="18"/>
              </a:rPr>
              <a:t>Refresher  Training to all the Counselors working in the MSSKs.</a:t>
            </a:r>
          </a:p>
          <a:p>
            <a:pPr marL="269876" lvl="0" indent="-269876" algn="just">
              <a:lnSpc>
                <a:spcPct val="170000"/>
              </a:lnSpc>
              <a:spcAft>
                <a:spcPts val="0"/>
              </a:spcAft>
              <a:buClr>
                <a:srgbClr val="D34817"/>
              </a:buClr>
              <a:buSzPct val="123000"/>
              <a:buFont typeface="Arial" pitchFamily="34"/>
              <a:buChar char="•"/>
            </a:pPr>
            <a:r>
              <a:rPr lang="en-US" sz="2000">
                <a:latin typeface="Rockwell" pitchFamily="18"/>
              </a:rPr>
              <a:t>District level one day workshops for the orientation and sensitization of the DLOs of the related departments.</a:t>
            </a:r>
          </a:p>
          <a:p>
            <a:pPr marL="269876" lvl="0" indent="-269876" algn="just">
              <a:lnSpc>
                <a:spcPct val="170000"/>
              </a:lnSpc>
              <a:spcAft>
                <a:spcPts val="0"/>
              </a:spcAft>
              <a:buClr>
                <a:srgbClr val="D34817"/>
              </a:buClr>
              <a:buSzPct val="123000"/>
              <a:buFont typeface="Arial" pitchFamily="34"/>
              <a:buChar char="•"/>
            </a:pPr>
            <a:r>
              <a:rPr lang="en-US" sz="2000">
                <a:latin typeface="Rockwell" pitchFamily="18"/>
              </a:rPr>
              <a:t>Training to the 70 Govt. departments regarding the Sexual Harassment Of Women At Work Place (Prevention, Prohibition And Redressal) Act, 2013.</a:t>
            </a:r>
          </a:p>
          <a:p>
            <a:pPr marL="269876" lvl="0" indent="-269876" algn="just">
              <a:lnSpc>
                <a:spcPct val="170000"/>
              </a:lnSpc>
              <a:spcAft>
                <a:spcPts val="0"/>
              </a:spcAft>
              <a:buClr>
                <a:srgbClr val="D34817"/>
              </a:buClr>
              <a:buSzPct val="123000"/>
              <a:buFont typeface="Arial" pitchFamily="34"/>
              <a:buChar char="•"/>
            </a:pPr>
            <a:r>
              <a:rPr lang="en-US" sz="2000">
                <a:latin typeface="Rockwell" pitchFamily="18"/>
              </a:rPr>
              <a:t>Two day training to the Programme officers, WE.</a:t>
            </a:r>
          </a:p>
          <a:p>
            <a:pPr marL="269876" lvl="0" indent="-269876" algn="just">
              <a:lnSpc>
                <a:spcPct val="170000"/>
              </a:lnSpc>
              <a:spcAft>
                <a:spcPts val="0"/>
              </a:spcAft>
              <a:buClr>
                <a:srgbClr val="D34817"/>
              </a:buClr>
              <a:buSzPct val="123000"/>
              <a:buFont typeface="Arial" pitchFamily="34"/>
              <a:buChar char="•"/>
            </a:pPr>
            <a:r>
              <a:rPr lang="en-US" sz="2000">
                <a:latin typeface="Rockwell" pitchFamily="18"/>
              </a:rPr>
              <a:t>Training to all the Protection Officers of Jaipur district designated under the Protection of Women from Domestic Violence, 2005.</a:t>
            </a:r>
          </a:p>
          <a:p>
            <a:pPr marL="0" lvl="0" indent="0" algn="just">
              <a:lnSpc>
                <a:spcPct val="170000"/>
              </a:lnSpc>
              <a:spcAft>
                <a:spcPts val="0"/>
              </a:spcAft>
              <a:buNone/>
            </a:pPr>
            <a:endParaRPr lang="en-US">
              <a:latin typeface="Rockwell" pitchFamily="1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822960" y="274676"/>
            <a:ext cx="7772043" cy="731163"/>
          </a:xfrm>
        </p:spPr>
        <p:txBody>
          <a:bodyPr lIns="0" tIns="0" rIns="0" bIns="0" anchor="ctr" anchorCtr="1"/>
          <a:lstStyle/>
          <a:p>
            <a:pPr lvl="0" algn="ctr">
              <a:buNone/>
            </a:pPr>
            <a:r>
              <a:rPr lang="en-US" sz="2400" b="1">
                <a:solidFill>
                  <a:srgbClr val="FF420E"/>
                </a:solidFill>
                <a:latin typeface="Comic Sans MS" pitchFamily="66"/>
              </a:rPr>
              <a:t>CONSTRAINTS AND RECOMMENDATIONS</a:t>
            </a:r>
          </a:p>
        </p:txBody>
      </p:sp>
      <p:sp>
        <p:nvSpPr>
          <p:cNvPr id="3" name="TextBox 3"/>
          <p:cNvSpPr txBox="1"/>
          <p:nvPr/>
        </p:nvSpPr>
        <p:spPr>
          <a:xfrm>
            <a:off x="228600" y="990596"/>
            <a:ext cx="8610603" cy="5410203"/>
          </a:xfrm>
          <a:prstGeom prst="rect">
            <a:avLst/>
          </a:prstGeom>
          <a:noFill/>
          <a:ln>
            <a:noFill/>
          </a:ln>
        </p:spPr>
        <p:txBody>
          <a:bodyPr vert="horz" wrap="square" lIns="0" tIns="0" rIns="0" bIns="0" anchor="t" anchorCtr="0" compatLnSpc="1"/>
          <a:lstStyle/>
          <a:p>
            <a:pPr marL="179386" marR="0" lvl="0" indent="-179386"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Extension of Aparajita Model to all Districts so that incidences of violence could be  addressed more effectively.</a:t>
            </a:r>
          </a:p>
          <a:p>
            <a:pPr marL="179386" marR="0" lvl="0" indent="-179386"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100" b="0" i="0" u="none" strike="noStrike" kern="1200" cap="none" spc="0" baseline="0">
                <a:solidFill>
                  <a:srgbClr val="000000"/>
                </a:solidFill>
                <a:uFillTx/>
                <a:latin typeface="Rockwell" pitchFamily="18"/>
                <a:ea typeface="Microsoft YaHei" pitchFamily="2"/>
                <a:cs typeface="Mangal" pitchFamily="2"/>
              </a:rPr>
              <a:t>For the effective implementation of PWDVA, 2005 :-</a:t>
            </a:r>
          </a:p>
          <a:p>
            <a:pPr marL="900117" marR="0" lvl="0" indent="-360365" algn="just" defTabSz="914400" rtl="0" fontAlgn="auto" hangingPunct="1">
              <a:lnSpc>
                <a:spcPct val="100000"/>
              </a:lnSpc>
              <a:spcBef>
                <a:spcPts val="600"/>
              </a:spcBef>
              <a:spcAft>
                <a:spcPts val="0"/>
              </a:spcAft>
              <a:buClr>
                <a:srgbClr val="C00000"/>
              </a:buClr>
              <a:buSzPct val="123000"/>
              <a:buFont typeface="Wingdings" pitchFamily="2"/>
              <a:buChar char="v"/>
              <a:tabLst/>
              <a:defRPr sz="1800" b="0" i="0" u="none" strike="noStrike" kern="0" cap="none" spc="0" baseline="0">
                <a:solidFill>
                  <a:srgbClr val="000000"/>
                </a:solidFill>
                <a:uFillTx/>
              </a:defRPr>
            </a:pPr>
            <a:r>
              <a:rPr lang="en-US" sz="2100" b="0" i="0" u="none" strike="noStrike" kern="1200" cap="none" spc="0" baseline="0">
                <a:solidFill>
                  <a:srgbClr val="000000"/>
                </a:solidFill>
                <a:uFillTx/>
                <a:latin typeface="Rockwell" pitchFamily="18"/>
                <a:ea typeface="Microsoft YaHei" pitchFamily="2"/>
                <a:cs typeface="Mangal" pitchFamily="2"/>
              </a:rPr>
              <a:t>Office of Protection Officer should be strengthened.</a:t>
            </a:r>
          </a:p>
          <a:p>
            <a:pPr marL="900117" marR="0" lvl="0" indent="-360365" algn="just" defTabSz="914400" rtl="0" fontAlgn="auto" hangingPunct="1">
              <a:lnSpc>
                <a:spcPct val="100000"/>
              </a:lnSpc>
              <a:spcBef>
                <a:spcPts val="600"/>
              </a:spcBef>
              <a:spcAft>
                <a:spcPts val="0"/>
              </a:spcAft>
              <a:buClr>
                <a:srgbClr val="C00000"/>
              </a:buClr>
              <a:buSzPct val="123000"/>
              <a:buFont typeface="Wingdings" pitchFamily="2"/>
              <a:buChar char="v"/>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Incentive/Administrative Charges to the Service Providers registered under the ACT.</a:t>
            </a:r>
          </a:p>
          <a:p>
            <a:pPr marL="900117" marR="0" lvl="0" indent="-360365" algn="just" defTabSz="914400" rtl="0" fontAlgn="auto" hangingPunct="1">
              <a:lnSpc>
                <a:spcPct val="100000"/>
              </a:lnSpc>
              <a:spcBef>
                <a:spcPts val="600"/>
              </a:spcBef>
              <a:spcAft>
                <a:spcPts val="0"/>
              </a:spcAft>
              <a:buClr>
                <a:srgbClr val="C00000"/>
              </a:buClr>
              <a:buSzPct val="123000"/>
              <a:buFont typeface="Wingdings" pitchFamily="2"/>
              <a:buChar char="v"/>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Short Stay Homes should be established at all District Head Quarters.</a:t>
            </a:r>
          </a:p>
          <a:p>
            <a:pPr marL="179386" marR="0" lvl="0" indent="-179386"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For the effective implementation of the Sexual Harassment of Women at Workplace (Prevention, Prohibition and Redressal)  Act, 2013</a:t>
            </a:r>
          </a:p>
          <a:p>
            <a:pPr marL="809628" marR="0" lvl="0" indent="-269876" algn="just" defTabSz="914400" rtl="0" fontAlgn="auto" hangingPunct="1">
              <a:lnSpc>
                <a:spcPct val="100000"/>
              </a:lnSpc>
              <a:spcBef>
                <a:spcPts val="600"/>
              </a:spcBef>
              <a:spcAft>
                <a:spcPts val="0"/>
              </a:spcAft>
              <a:buClr>
                <a:srgbClr val="C00000"/>
              </a:buClr>
              <a:buSzPct val="75000"/>
              <a:buFont typeface="Wingdings" pitchFamily="2"/>
              <a:buChar char="v"/>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Funds for honorarium for Local Complaints Committee meetings</a:t>
            </a:r>
          </a:p>
          <a:p>
            <a:pPr marL="179386" marR="0" lvl="0" indent="-179386"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100" b="0" i="0" u="none" strike="noStrike" kern="0" cap="none" spc="0" baseline="0">
                <a:solidFill>
                  <a:srgbClr val="000000"/>
                </a:solidFill>
                <a:uFillTx/>
                <a:latin typeface="Rockwell" pitchFamily="18"/>
                <a:ea typeface="Microsoft YaHei" pitchFamily="2"/>
                <a:cs typeface="Mangal" pitchFamily="2"/>
              </a:rPr>
              <a:t>Establishing a Monitoring System  at state level for effective implementation of both the above acts.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Rectangle 1"/>
          <p:cNvSpPr/>
          <p:nvPr/>
        </p:nvSpPr>
        <p:spPr>
          <a:xfrm>
            <a:off x="827586" y="1340766"/>
            <a:ext cx="7848871" cy="5293754"/>
          </a:xfrm>
          <a:prstGeom prst="rect">
            <a:avLst/>
          </a:prstGeom>
          <a:noFill/>
          <a:ln>
            <a:noFill/>
            <a:prstDash val="solid"/>
          </a:ln>
        </p:spPr>
        <p:txBody>
          <a:bodyPr vert="horz" wrap="square" lIns="91440" tIns="45720" rIns="91440" bIns="45720" anchor="t" anchorCtr="0" compatLnSpc="1">
            <a:spAutoFit/>
          </a:bodyPr>
          <a:lstStyle/>
          <a:p>
            <a:pPr marL="179386" marR="0" lvl="0" indent="-179386"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endParaRPr lang="en-US" sz="2800" b="0" i="0" u="none" strike="noStrike" kern="0" cap="none" spc="0" baseline="0">
              <a:solidFill>
                <a:srgbClr val="000000"/>
              </a:solidFill>
              <a:uFillTx/>
              <a:latin typeface="Rockwell" pitchFamily="18"/>
              <a:ea typeface="Microsoft YaHei" pitchFamily="2"/>
              <a:cs typeface="Mangal" pitchFamily="2"/>
            </a:endParaRPr>
          </a:p>
          <a:p>
            <a:pPr marL="360365" marR="0" lvl="0" indent="-360365"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800" b="0" i="0" u="none" strike="noStrike" kern="0" cap="none" spc="0" baseline="0">
                <a:solidFill>
                  <a:srgbClr val="000000"/>
                </a:solidFill>
                <a:uFillTx/>
                <a:latin typeface="Rockwell" pitchFamily="18"/>
                <a:ea typeface="Microsoft YaHei" pitchFamily="2"/>
                <a:cs typeface="Mangal" pitchFamily="2"/>
              </a:rPr>
              <a:t>Sensitisation of Judiciary and Police functionaries in view of the above two acts.</a:t>
            </a:r>
          </a:p>
          <a:p>
            <a:pPr marL="360365" marR="0" lvl="0" indent="-360365" algn="just"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endParaRPr lang="en-US" sz="2800" b="0" i="0" u="none" strike="noStrike" kern="0" cap="none" spc="0" baseline="0">
              <a:solidFill>
                <a:srgbClr val="000000"/>
              </a:solidFill>
              <a:uFillTx/>
              <a:latin typeface="Rockwell" pitchFamily="18"/>
              <a:ea typeface="Microsoft YaHei" pitchFamily="2"/>
              <a:cs typeface="Mangal" pitchFamily="2"/>
            </a:endParaRPr>
          </a:p>
          <a:p>
            <a:pPr marL="360365" marR="0" lvl="0" indent="-360365"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800" b="0" i="0" u="none" strike="noStrike" kern="0" cap="none" spc="0" baseline="0">
                <a:solidFill>
                  <a:srgbClr val="000000"/>
                </a:solidFill>
                <a:uFillTx/>
                <a:latin typeface="Rockwell" pitchFamily="18"/>
                <a:ea typeface="Microsoft YaHei" pitchFamily="2"/>
                <a:cs typeface="Mangal" pitchFamily="2"/>
              </a:rPr>
              <a:t>Awareness Workshops for newly elected PRI's Members.</a:t>
            </a:r>
          </a:p>
          <a:p>
            <a:pPr marL="360365" marR="0" lvl="0" indent="-360365" algn="just"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endParaRPr lang="en-US" sz="2800" b="0" i="0" u="none" strike="noStrike" kern="0" cap="none" spc="0" baseline="0">
              <a:solidFill>
                <a:srgbClr val="000000"/>
              </a:solidFill>
              <a:uFillTx/>
              <a:latin typeface="Rockwell" pitchFamily="18"/>
              <a:ea typeface="Microsoft YaHei" pitchFamily="2"/>
              <a:cs typeface="Mangal" pitchFamily="2"/>
            </a:endParaRPr>
          </a:p>
          <a:p>
            <a:pPr marL="360365" marR="0" lvl="0" indent="-360365" algn="just" defTabSz="914400" rtl="0" fontAlgn="auto" hangingPunct="1">
              <a:lnSpc>
                <a:spcPct val="100000"/>
              </a:lnSpc>
              <a:spcBef>
                <a:spcPts val="600"/>
              </a:spcBef>
              <a:spcAft>
                <a:spcPts val="0"/>
              </a:spcAft>
              <a:buClr>
                <a:srgbClr val="C00000"/>
              </a:buClr>
              <a:buSzPct val="123000"/>
              <a:buFont typeface="Arial" pitchFamily="34"/>
              <a:buChar char="•"/>
              <a:tabLst/>
              <a:defRPr sz="1800" b="0" i="0" u="none" strike="noStrike" kern="0" cap="none" spc="0" baseline="0">
                <a:solidFill>
                  <a:srgbClr val="000000"/>
                </a:solidFill>
                <a:uFillTx/>
              </a:defRPr>
            </a:pPr>
            <a:r>
              <a:rPr lang="en-US" sz="2800" b="0" i="0" u="none" strike="noStrike" kern="0" cap="none" spc="0" baseline="0">
                <a:solidFill>
                  <a:srgbClr val="000000"/>
                </a:solidFill>
                <a:uFillTx/>
                <a:latin typeface="Rockwell" pitchFamily="18"/>
                <a:ea typeface="Microsoft YaHei" pitchFamily="2"/>
                <a:cs typeface="Mangal" pitchFamily="2"/>
              </a:rPr>
              <a:t>Third Party Mapping and Survey of Sonography Machines for effective implementation of PCPNDT Act, 1994.</a:t>
            </a:r>
          </a:p>
          <a:p>
            <a:pPr marL="179386" marR="0" lvl="0" indent="-179386" algn="just"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endParaRPr lang="en-US" sz="2800" b="0" i="0" u="none" strike="noStrike" kern="0" cap="none" spc="0" baseline="0">
              <a:solidFill>
                <a:srgbClr val="000000"/>
              </a:solidFill>
              <a:uFillTx/>
              <a:latin typeface="Rockwell" pitchFamily="18"/>
              <a:ea typeface="Microsoft YaHei" pitchFamily="2"/>
              <a:cs typeface="Mangal" pitchFamily="2"/>
            </a:endParaRPr>
          </a:p>
        </p:txBody>
      </p:sp>
      <p:sp>
        <p:nvSpPr>
          <p:cNvPr id="3" name="Rectangle 2"/>
          <p:cNvSpPr/>
          <p:nvPr/>
        </p:nvSpPr>
        <p:spPr>
          <a:xfrm>
            <a:off x="251524" y="548676"/>
            <a:ext cx="1550420" cy="523219"/>
          </a:xfrm>
          <a:prstGeom prst="rect">
            <a:avLst/>
          </a:prstGeom>
          <a:noFill/>
          <a:ln>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1" u="sng" strike="noStrike" kern="1200" cap="none" spc="0" baseline="0">
                <a:solidFill>
                  <a:srgbClr val="C00000"/>
                </a:solidFill>
                <a:uFillTx/>
                <a:latin typeface="Rockwell" pitchFamily="18"/>
                <a:ea typeface="Microsoft YaHei" pitchFamily="2"/>
                <a:cs typeface="Mangal" pitchFamily="2"/>
              </a:rPr>
              <a:t>Contd ..</a:t>
            </a:r>
            <a:endParaRPr lang="en-IN" sz="2800" b="1" i="1" u="sng" strike="noStrike" kern="1200" cap="none" spc="0" baseline="0">
              <a:solidFill>
                <a:srgbClr val="C00000"/>
              </a:solidFill>
              <a:uFillTx/>
              <a:latin typeface="Calibri"/>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extBox 1"/>
          <p:cNvSpPr txBox="1"/>
          <p:nvPr/>
        </p:nvSpPr>
        <p:spPr>
          <a:xfrm>
            <a:off x="1115613" y="2291385"/>
            <a:ext cx="6768754" cy="156965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IN" sz="9600" b="1" i="0" u="none" strike="noStrike" kern="1200" cap="none" spc="0" baseline="0">
                <a:solidFill>
                  <a:srgbClr val="000000"/>
                </a:solidFill>
                <a:uFillTx/>
                <a:latin typeface="Calibri"/>
              </a:rPr>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2"/>
          <p:cNvSpPr txBox="1">
            <a:spLocks noGrp="1"/>
          </p:cNvSpPr>
          <p:nvPr>
            <p:ph type="body" idx="4294967295"/>
          </p:nvPr>
        </p:nvSpPr>
        <p:spPr>
          <a:xfrm rot="3610">
            <a:off x="273817" y="822997"/>
            <a:ext cx="8329324" cy="5760719"/>
          </a:xfrm>
        </p:spPr>
        <p:txBody>
          <a:bodyPr/>
          <a:lstStyle/>
          <a:p>
            <a:pPr marL="0" lvl="0" indent="0" algn="just">
              <a:lnSpc>
                <a:spcPct val="150000"/>
              </a:lnSpc>
              <a:spcAft>
                <a:spcPts val="255"/>
              </a:spcAft>
              <a:buClr>
                <a:srgbClr val="D34817"/>
              </a:buClr>
              <a:buSzPct val="85000"/>
            </a:pPr>
            <a:r>
              <a:rPr lang="hi-IN" sz="1800">
                <a:latin typeface="Rockwell" pitchFamily="18"/>
              </a:rPr>
              <a:t> </a:t>
            </a:r>
            <a:r>
              <a:rPr lang="en-US" sz="1800">
                <a:latin typeface="Rockwell" pitchFamily="18"/>
              </a:rPr>
              <a:t>According to UN, the most widely excepted definition of violence against women………………... any act of gender-based violence that results in, or is likely to result in, Physical, sexual, or psychological harm or suffering to women, including Threats of such acts, coercion, or arbitrary deprivations of liberty, whether occurring in public or private life.</a:t>
            </a:r>
          </a:p>
          <a:p>
            <a:pPr marL="0" lvl="0" indent="0" algn="just">
              <a:lnSpc>
                <a:spcPct val="150000"/>
              </a:lnSpc>
              <a:spcAft>
                <a:spcPts val="255"/>
              </a:spcAft>
              <a:buClr>
                <a:srgbClr val="D34817"/>
              </a:buClr>
              <a:buSzPct val="85000"/>
            </a:pPr>
            <a:r>
              <a:rPr lang="en-US" sz="1800">
                <a:latin typeface="Rockwell" pitchFamily="18"/>
              </a:rPr>
              <a:t>The Indian Penal Code,1860 uses the word ‘Offence’ in place of ‘Violence’. Section 40 of  IPC defines Offence as an act punishable by the code.</a:t>
            </a:r>
          </a:p>
          <a:p>
            <a:pPr marL="0" lvl="0" indent="0" algn="just">
              <a:lnSpc>
                <a:spcPct val="150000"/>
              </a:lnSpc>
              <a:spcBef>
                <a:spcPts val="580"/>
              </a:spcBef>
              <a:buNone/>
            </a:pPr>
            <a:endParaRPr lang="en-US" sz="2800" b="1" kern="0">
              <a:solidFill>
                <a:srgbClr val="FF420E"/>
              </a:solidFill>
              <a:latin typeface="Comic Sans MS" pitchFamily="66"/>
            </a:endParaRPr>
          </a:p>
          <a:p>
            <a:pPr marL="0" lvl="0" indent="0" algn="just">
              <a:lnSpc>
                <a:spcPct val="150000"/>
              </a:lnSpc>
              <a:spcBef>
                <a:spcPts val="580"/>
              </a:spcBef>
              <a:buNone/>
            </a:pPr>
            <a:endParaRPr lang="en-US" sz="1800">
              <a:latin typeface="Rockwell" pitchFamily="18"/>
            </a:endParaRPr>
          </a:p>
          <a:p>
            <a:pPr marL="0" lvl="0" indent="0" algn="just">
              <a:lnSpc>
                <a:spcPct val="150000"/>
              </a:lnSpc>
              <a:spcBef>
                <a:spcPts val="580"/>
              </a:spcBef>
              <a:buNone/>
            </a:pPr>
            <a:endParaRPr lang="en-US" sz="1800">
              <a:latin typeface="Rockwell" pitchFamily="18"/>
            </a:endParaRPr>
          </a:p>
        </p:txBody>
      </p:sp>
      <p:sp>
        <p:nvSpPr>
          <p:cNvPr id="3" name="Rectangle 3"/>
          <p:cNvSpPr/>
          <p:nvPr/>
        </p:nvSpPr>
        <p:spPr>
          <a:xfrm>
            <a:off x="2286000" y="228600"/>
            <a:ext cx="5094314" cy="6338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FF420E"/>
                </a:solidFill>
                <a:uFillTx/>
              </a:defRPr>
            </a:pPr>
            <a:r>
              <a:rPr lang="en-US" sz="2800" b="1" i="0" u="none" strike="noStrike" kern="1200" cap="none" spc="0" baseline="0">
                <a:solidFill>
                  <a:srgbClr val="FF420E"/>
                </a:solidFill>
                <a:uFillTx/>
                <a:latin typeface="Comic Sans MS" pitchFamily="66"/>
                <a:ea typeface="Microsoft YaHei" pitchFamily="2"/>
                <a:cs typeface="Mangal" pitchFamily="2"/>
              </a:rPr>
              <a:t>VIOLENCE </a:t>
            </a:r>
            <a:r>
              <a:rPr lang="en-US" sz="2800" b="1" i="0" u="none" strike="noStrike" kern="1200" cap="none" spc="0" baseline="0">
                <a:solidFill>
                  <a:srgbClr val="FF420E"/>
                </a:solidFill>
                <a:uFillTx/>
                <a:latin typeface="Jokerman" pitchFamily="82"/>
                <a:ea typeface="Microsoft YaHei" pitchFamily="2"/>
                <a:cs typeface="Mangal" pitchFamily="2"/>
              </a:rPr>
              <a:t>:  </a:t>
            </a:r>
            <a:r>
              <a:rPr lang="en-US" sz="2800" b="1" i="0" u="none" strike="noStrike" kern="0" cap="none" spc="0" baseline="0">
                <a:solidFill>
                  <a:srgbClr val="FF420E"/>
                </a:solidFill>
                <a:uFillTx/>
                <a:latin typeface="Comic Sans MS" pitchFamily="66"/>
                <a:ea typeface="Microsoft YaHei" pitchFamily="2"/>
                <a:cs typeface="Mangal" pitchFamily="2"/>
              </a:rPr>
              <a:t>DEFINITION</a:t>
            </a:r>
            <a:endParaRPr lang="en-US" sz="2800" b="1" i="0" u="none" strike="noStrike" kern="1200" cap="none" spc="0" baseline="0">
              <a:solidFill>
                <a:srgbClr val="FF420E"/>
              </a:solidFill>
              <a:uFillTx/>
              <a:latin typeface="Comic Sans MS" pitchFamily="66"/>
              <a:ea typeface="Microsoft YaHei" pitchFamily="2"/>
              <a:cs typeface="Mangal" pitchFamily="2"/>
            </a:endParaRPr>
          </a:p>
        </p:txBody>
      </p:sp>
      <p:sp>
        <p:nvSpPr>
          <p:cNvPr id="4" name="TextBox 3"/>
          <p:cNvSpPr txBox="1"/>
          <p:nvPr/>
        </p:nvSpPr>
        <p:spPr>
          <a:xfrm>
            <a:off x="381003" y="3962396"/>
            <a:ext cx="7854119" cy="567723"/>
          </a:xfrm>
          <a:prstGeom prst="rect">
            <a:avLst/>
          </a:prstGeom>
          <a:noFill/>
          <a:ln>
            <a:noFill/>
          </a:ln>
        </p:spPr>
        <p:txBody>
          <a:bodyPr vert="horz" wrap="square" lIns="0" tIns="0" rIns="0" bIns="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FF0000"/>
                </a:solidFill>
                <a:uFillTx/>
                <a:latin typeface="Comic Sans MS" pitchFamily="66"/>
                <a:ea typeface="Microsoft YaHei" pitchFamily="2"/>
                <a:cs typeface="Mangal" pitchFamily="2"/>
              </a:rPr>
              <a:t>WHAT IS GENDER BASED VIOLENCE?</a:t>
            </a:r>
          </a:p>
        </p:txBody>
      </p:sp>
      <p:sp>
        <p:nvSpPr>
          <p:cNvPr id="5" name="TextBox 4"/>
          <p:cNvSpPr txBox="1"/>
          <p:nvPr/>
        </p:nvSpPr>
        <p:spPr>
          <a:xfrm>
            <a:off x="381003" y="4495803"/>
            <a:ext cx="8473443" cy="1828800"/>
          </a:xfrm>
          <a:prstGeom prst="rect">
            <a:avLst/>
          </a:prstGeom>
          <a:noFill/>
          <a:ln>
            <a:noFill/>
          </a:ln>
        </p:spPr>
        <p:txBody>
          <a:bodyPr vert="horz" wrap="none" lIns="90004" tIns="44997" rIns="90004" bIns="44997" anchor="t" anchorCtr="0" compatLnSpc="0"/>
          <a:lstStyle/>
          <a:p>
            <a:pPr marL="0" marR="0" lvl="0" indent="0" algn="just" defTabSz="914400" rtl="0" fontAlgn="auto" hangingPunct="1">
              <a:lnSpc>
                <a:spcPct val="150000"/>
              </a:lnSpc>
              <a:spcBef>
                <a:spcPts val="0"/>
              </a:spcBef>
              <a:spcAft>
                <a:spcPts val="255"/>
              </a:spcAft>
              <a:buClr>
                <a:srgbClr val="C0504D"/>
              </a:buClr>
              <a:buSzPct val="100000"/>
              <a:buFont typeface="Arial" pitchFamily="34"/>
              <a:buChar char="•"/>
              <a:tabLst/>
              <a:defRPr sz="1800" b="0" i="0" u="none" strike="noStrike" kern="1200" cap="none" spc="0" baseline="0">
                <a:solidFill>
                  <a:srgbClr val="000000"/>
                </a:solidFill>
                <a:uFillTx/>
                <a:latin typeface="Rockwell"/>
                <a:ea typeface="Microsoft YaHei" pitchFamily="2"/>
                <a:cs typeface="Mangal" pitchFamily="2"/>
              </a:defRPr>
            </a:pPr>
            <a:r>
              <a:rPr lang="hi-IN" sz="1800" b="0" i="0" u="none" strike="noStrike" kern="1200" cap="none" spc="0" baseline="0">
                <a:solidFill>
                  <a:srgbClr val="000000"/>
                </a:solidFill>
                <a:uFillTx/>
                <a:latin typeface="Rockwell" pitchFamily="18"/>
                <a:ea typeface="Microsoft YaHei" pitchFamily="2"/>
                <a:cs typeface="Mangal" pitchFamily="2"/>
              </a:rPr>
              <a:t> </a:t>
            </a:r>
            <a:r>
              <a:rPr lang="en-US" sz="1800" b="0" i="0" u="none" strike="noStrike" kern="1200" cap="none" spc="0" baseline="0">
                <a:solidFill>
                  <a:srgbClr val="000000"/>
                </a:solidFill>
                <a:uFillTx/>
                <a:latin typeface="Rockwell" pitchFamily="18"/>
                <a:ea typeface="Microsoft YaHei" pitchFamily="2"/>
                <a:cs typeface="Mangal" pitchFamily="2"/>
              </a:rPr>
              <a:t>“violence that is directed against a woman because she is a woman or that </a:t>
            </a:r>
            <a:endParaRPr lang="hi-IN" sz="1800" b="0" i="0" u="none" strike="noStrike" kern="1200" cap="none" spc="0" baseline="0">
              <a:solidFill>
                <a:srgbClr val="000000"/>
              </a:solidFill>
              <a:uFillTx/>
              <a:latin typeface="Rockwell" pitchFamily="18"/>
              <a:ea typeface="Microsoft YaHei" pitchFamily="2"/>
              <a:cs typeface="Mangal" pitchFamily="2"/>
            </a:endParaRPr>
          </a:p>
          <a:p>
            <a:pPr marL="0" marR="0" lvl="0" indent="0" algn="just" defTabSz="914400" rtl="0" fontAlgn="auto" hangingPunct="1">
              <a:lnSpc>
                <a:spcPct val="150000"/>
              </a:lnSpc>
              <a:spcBef>
                <a:spcPts val="0"/>
              </a:spcBef>
              <a:spcAft>
                <a:spcPts val="255"/>
              </a:spcAft>
              <a:buNone/>
              <a:tabLst/>
              <a:defRPr sz="1800" b="0" i="0" u="none" strike="noStrike" kern="1200" cap="none" spc="0" baseline="0">
                <a:solidFill>
                  <a:srgbClr val="000000"/>
                </a:solidFill>
                <a:uFillTx/>
                <a:latin typeface="Rockwell"/>
                <a:ea typeface="Microsoft YaHei" pitchFamily="2"/>
                <a:cs typeface="Mangal" pitchFamily="2"/>
              </a:defRPr>
            </a:pPr>
            <a:r>
              <a:rPr lang="en-US" sz="1800" b="0" i="0" u="none" strike="noStrike" kern="1200" cap="none" spc="0" baseline="0">
                <a:solidFill>
                  <a:srgbClr val="000000"/>
                </a:solidFill>
                <a:uFillTx/>
                <a:latin typeface="Rockwell" pitchFamily="18"/>
                <a:ea typeface="Microsoft YaHei" pitchFamily="2"/>
                <a:cs typeface="Mangal" pitchFamily="2"/>
              </a:rPr>
              <a:t>    affects women disproportionately”  </a:t>
            </a:r>
          </a:p>
          <a:p>
            <a:pPr marL="0" marR="0" lvl="0" indent="0" algn="just" defTabSz="914400" rtl="0" fontAlgn="auto" hangingPunct="1">
              <a:lnSpc>
                <a:spcPct val="100000"/>
              </a:lnSpc>
              <a:spcBef>
                <a:spcPts val="0"/>
              </a:spcBef>
              <a:spcAft>
                <a:spcPts val="255"/>
              </a:spcAft>
              <a:buNone/>
              <a:tabLst/>
              <a:defRPr sz="1800" b="0" i="0" u="none" strike="noStrike" kern="1200" cap="none" spc="0" baseline="0">
                <a:solidFill>
                  <a:srgbClr val="000000"/>
                </a:solidFill>
                <a:uFillTx/>
                <a:latin typeface="Rockwell"/>
                <a:ea typeface="Microsoft YaHei" pitchFamily="2"/>
                <a:cs typeface="Mangal" pitchFamily="2"/>
              </a:defRPr>
            </a:pPr>
            <a:r>
              <a:rPr lang="en-US" sz="1800" b="0" i="0" u="none" strike="noStrike" kern="1200" cap="none" spc="0" baseline="0">
                <a:solidFill>
                  <a:srgbClr val="000000"/>
                </a:solidFill>
                <a:uFillTx/>
                <a:latin typeface="Rockwell" pitchFamily="18"/>
                <a:ea typeface="Microsoft YaHei" pitchFamily="2"/>
                <a:cs typeface="Mangal" pitchFamily="2"/>
              </a:rPr>
              <a:t>                   </a:t>
            </a:r>
            <a:r>
              <a:rPr lang="en-US" sz="1800" b="0" i="1" u="none" strike="noStrike" kern="1200" cap="none" spc="0" baseline="0">
                <a:solidFill>
                  <a:srgbClr val="000000"/>
                </a:solidFill>
                <a:uFillTx/>
                <a:latin typeface="Rockwell" pitchFamily="18"/>
                <a:ea typeface="Microsoft YaHei" pitchFamily="2"/>
                <a:cs typeface="Mangal" pitchFamily="2"/>
              </a:rPr>
              <a:t>[General Recommendation No. 19 on VAW (GR 19)-CEDAW Committee]</a:t>
            </a:r>
          </a:p>
          <a:p>
            <a:pPr marL="0" marR="0" lvl="0" indent="0" algn="just" defTabSz="914400" rtl="0" fontAlgn="auto" hangingPunct="1">
              <a:lnSpc>
                <a:spcPct val="150000"/>
              </a:lnSpc>
              <a:spcBef>
                <a:spcPts val="0"/>
              </a:spcBef>
              <a:spcAft>
                <a:spcPts val="255"/>
              </a:spcAft>
              <a:buClr>
                <a:srgbClr val="C00000"/>
              </a:buClr>
              <a:buSzPct val="100000"/>
              <a:buFont typeface="Arial" pitchFamily="34"/>
              <a:buChar char="•"/>
              <a:tabLst/>
              <a:defRPr sz="1800" b="0" i="0" u="none" strike="noStrike" kern="1200" cap="none" spc="0" baseline="0">
                <a:solidFill>
                  <a:srgbClr val="000000"/>
                </a:solidFill>
                <a:uFillTx/>
                <a:latin typeface="Rockwell"/>
                <a:ea typeface="Microsoft YaHei" pitchFamily="2"/>
                <a:cs typeface="Mangal" pitchFamily="2"/>
              </a:defRPr>
            </a:pPr>
            <a:r>
              <a:rPr lang="hi-IN" sz="1800" b="0" i="0" u="none" strike="noStrike" kern="1200" cap="none" spc="0" baseline="0">
                <a:solidFill>
                  <a:srgbClr val="000000"/>
                </a:solidFill>
                <a:uFillTx/>
                <a:latin typeface="Rockwell" pitchFamily="18"/>
                <a:ea typeface="Microsoft YaHei" pitchFamily="2"/>
                <a:cs typeface="Mangal" pitchFamily="2"/>
              </a:rPr>
              <a:t> </a:t>
            </a:r>
            <a:r>
              <a:rPr lang="en-US" sz="1800" b="0" i="0" u="none" strike="noStrike" kern="1200" cap="none" spc="0" baseline="0">
                <a:solidFill>
                  <a:srgbClr val="000000"/>
                </a:solidFill>
                <a:uFillTx/>
                <a:latin typeface="Rockwell" pitchFamily="18"/>
                <a:ea typeface="Microsoft YaHei" pitchFamily="2"/>
                <a:cs typeface="Mangal" pitchFamily="2"/>
              </a:rPr>
              <a:t>The primary targets of GBV are women and adolescent girls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ontent Placeholder 2"/>
          <p:cNvSpPr txBox="1">
            <a:spLocks noGrp="1"/>
          </p:cNvSpPr>
          <p:nvPr>
            <p:ph type="body" idx="4294967295"/>
          </p:nvPr>
        </p:nvSpPr>
        <p:spPr>
          <a:xfrm>
            <a:off x="395642" y="182880"/>
            <a:ext cx="3960001" cy="6400800"/>
          </a:xfrm>
        </p:spPr>
        <p:txBody>
          <a:bodyPr/>
          <a:lstStyle/>
          <a:p>
            <a:pPr marL="274320" lvl="0" indent="-273963" algn="just">
              <a:lnSpc>
                <a:spcPct val="150000"/>
              </a:lnSpc>
              <a:spcBef>
                <a:spcPts val="580"/>
              </a:spcBef>
              <a:spcAft>
                <a:spcPts val="0"/>
              </a:spcAft>
              <a:buNone/>
            </a:pPr>
            <a:r>
              <a:rPr lang="en-US" sz="1600">
                <a:latin typeface="Rockwell" pitchFamily="18"/>
              </a:rPr>
              <a:t>	</a:t>
            </a:r>
            <a:r>
              <a:rPr lang="en-US" sz="1800">
                <a:solidFill>
                  <a:srgbClr val="FF0000"/>
                </a:solidFill>
                <a:latin typeface="Comic Sans MS" pitchFamily="66"/>
              </a:rPr>
              <a:t>Major Crimes identified under the Indian Penal Code (IPC):</a:t>
            </a:r>
          </a:p>
          <a:p>
            <a:pPr marL="274320" lvl="0" indent="-273963" algn="just">
              <a:lnSpc>
                <a:spcPct val="150000"/>
              </a:lnSpc>
              <a:spcBef>
                <a:spcPts val="580"/>
              </a:spcBef>
              <a:spcAft>
                <a:spcPts val="0"/>
              </a:spcAft>
              <a:buNone/>
            </a:pPr>
            <a:r>
              <a:rPr lang="en-US" sz="1600">
                <a:latin typeface="Rockwell" pitchFamily="18"/>
              </a:rPr>
              <a:t>(1)  Section 376 (rape)</a:t>
            </a:r>
          </a:p>
          <a:p>
            <a:pPr marL="274320" lvl="0" indent="-273963" algn="just">
              <a:lnSpc>
                <a:spcPct val="150000"/>
              </a:lnSpc>
              <a:spcBef>
                <a:spcPts val="580"/>
              </a:spcBef>
              <a:spcAft>
                <a:spcPts val="0"/>
              </a:spcAft>
              <a:buNone/>
            </a:pPr>
            <a:r>
              <a:rPr lang="en-US" sz="1600">
                <a:latin typeface="Rockwell" pitchFamily="18"/>
              </a:rPr>
              <a:t>(2) Kidnapping and abduction for  different purposes (Sec.363 – 373 IPC)</a:t>
            </a:r>
          </a:p>
          <a:p>
            <a:pPr marL="274320" lvl="0" indent="-273963" algn="just">
              <a:lnSpc>
                <a:spcPct val="150000"/>
              </a:lnSpc>
              <a:spcBef>
                <a:spcPts val="580"/>
              </a:spcBef>
              <a:spcAft>
                <a:spcPts val="0"/>
              </a:spcAft>
              <a:buNone/>
            </a:pPr>
            <a:r>
              <a:rPr lang="en-US" sz="1600">
                <a:latin typeface="Rockwell" pitchFamily="18"/>
              </a:rPr>
              <a:t>(3) Homicide for dowry, dowry deaths or their attempts (Sec.302, 304-B IPC)</a:t>
            </a:r>
          </a:p>
          <a:p>
            <a:pPr marL="274320" lvl="0" indent="-273963" algn="just">
              <a:lnSpc>
                <a:spcPct val="150000"/>
              </a:lnSpc>
              <a:spcBef>
                <a:spcPts val="580"/>
              </a:spcBef>
              <a:spcAft>
                <a:spcPts val="0"/>
              </a:spcAft>
              <a:buNone/>
            </a:pPr>
            <a:r>
              <a:rPr lang="en-US" sz="1600">
                <a:latin typeface="Rockwell" pitchFamily="18"/>
              </a:rPr>
              <a:t>(4) Torture, both mental and physical</a:t>
            </a:r>
          </a:p>
          <a:p>
            <a:pPr marL="274320" lvl="0" indent="-273963" algn="just">
              <a:lnSpc>
                <a:spcPct val="150000"/>
              </a:lnSpc>
              <a:spcBef>
                <a:spcPts val="580"/>
              </a:spcBef>
              <a:spcAft>
                <a:spcPts val="0"/>
              </a:spcAft>
              <a:buNone/>
            </a:pPr>
            <a:r>
              <a:rPr lang="en-US" sz="1600">
                <a:latin typeface="Rockwell" pitchFamily="18"/>
              </a:rPr>
              <a:t>	 (Sec.498-A IPC)</a:t>
            </a:r>
          </a:p>
          <a:p>
            <a:pPr marL="274320" lvl="0" indent="-273963" algn="just">
              <a:lnSpc>
                <a:spcPct val="150000"/>
              </a:lnSpc>
              <a:spcBef>
                <a:spcPts val="580"/>
              </a:spcBef>
              <a:spcAft>
                <a:spcPts val="0"/>
              </a:spcAft>
              <a:buNone/>
            </a:pPr>
            <a:r>
              <a:rPr lang="en-US" sz="1600">
                <a:latin typeface="Rockwell" pitchFamily="18"/>
              </a:rPr>
              <a:t>(5) Importation of girls (up to 21 years of age.(Sec.366-B IPC)</a:t>
            </a:r>
          </a:p>
          <a:p>
            <a:pPr marL="274320" lvl="0" indent="-273963" algn="just">
              <a:lnSpc>
                <a:spcPct val="150000"/>
              </a:lnSpc>
              <a:spcBef>
                <a:spcPts val="580"/>
              </a:spcBef>
              <a:spcAft>
                <a:spcPts val="0"/>
              </a:spcAft>
              <a:buNone/>
            </a:pPr>
            <a:r>
              <a:rPr lang="en-US" sz="1600">
                <a:latin typeface="Rockwell" pitchFamily="18"/>
              </a:rPr>
              <a:t>(6) Molestation (Sec.354 IPC and Sexual harassment (Sec.509 IPC)</a:t>
            </a:r>
          </a:p>
          <a:p>
            <a:pPr marL="274320" lvl="0" indent="-273963" algn="just">
              <a:lnSpc>
                <a:spcPct val="150000"/>
              </a:lnSpc>
              <a:spcBef>
                <a:spcPts val="580"/>
              </a:spcBef>
              <a:spcAft>
                <a:spcPts val="0"/>
              </a:spcAft>
              <a:buNone/>
            </a:pPr>
            <a:endParaRPr lang="en-US" sz="1600">
              <a:latin typeface="Rockwell" pitchFamily="18"/>
            </a:endParaRPr>
          </a:p>
          <a:p>
            <a:pPr marL="274320" lvl="0" indent="-273963" algn="just">
              <a:lnSpc>
                <a:spcPct val="150000"/>
              </a:lnSpc>
              <a:spcBef>
                <a:spcPts val="580"/>
              </a:spcBef>
              <a:spcAft>
                <a:spcPts val="0"/>
              </a:spcAft>
              <a:buNone/>
            </a:pPr>
            <a:endParaRPr lang="en-US" sz="1600">
              <a:latin typeface="Rockwell" pitchFamily="18"/>
            </a:endParaRPr>
          </a:p>
        </p:txBody>
      </p:sp>
      <p:sp>
        <p:nvSpPr>
          <p:cNvPr id="3" name="TextBox 4"/>
          <p:cNvSpPr/>
          <p:nvPr/>
        </p:nvSpPr>
        <p:spPr>
          <a:xfrm>
            <a:off x="4572000" y="138595"/>
            <a:ext cx="4320000" cy="671653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FF0000"/>
                </a:solidFill>
                <a:uFillTx/>
                <a:latin typeface="Comic Sans MS" pitchFamily="66"/>
                <a:ea typeface="Microsoft YaHei" pitchFamily="2"/>
                <a:cs typeface="Mangal" pitchFamily="2"/>
              </a:rPr>
              <a:t>Major Crimes identified under the Special Laws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0" baseline="0">
              <a:solidFill>
                <a:srgbClr val="000000"/>
              </a:solidFill>
              <a:uFillTx/>
              <a:latin typeface="Rockwell" pitchFamily="18"/>
              <a:ea typeface="Microsoft YaHei" pitchFamily="2"/>
              <a:cs typeface="Mangal" pitchFamily="2"/>
            </a:endParaRP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1) Commission of Sati (Prevention) Act 1987</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2) Dowry (Prohibition) Act 1961</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3) Immoral Traffic (Prevention) Act 1956,</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4) Indecent Representation of women     (Prohibition) Act 1986</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5) Pre-Conception, Pre-Natal Diagnostic Test Act, 1994</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6) Protection of Women from Domestic Violence Act, 2005.</a:t>
            </a:r>
          </a:p>
          <a:p>
            <a:pPr marL="274320" marR="0" lvl="0" indent="-273963" algn="just"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Rockwell" pitchFamily="18"/>
                <a:ea typeface="Microsoft YaHei" pitchFamily="2"/>
                <a:cs typeface="Mangal" pitchFamily="2"/>
              </a:rPr>
              <a:t>7) The Sexual Harassment of Women at Workplace (Prevention, Prohibition and Redressal) Act, 2013</a:t>
            </a:r>
          </a:p>
          <a:p>
            <a:pPr marL="0" marR="0" lvl="0" indent="-273963" algn="l"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Rockwell" pitchFamily="18"/>
              <a:ea typeface="Microsoft YaHei" pitchFamily="2"/>
              <a:cs typeface="Mangal" pitchFamily="2"/>
            </a:endParaRPr>
          </a:p>
          <a:p>
            <a:pPr marL="0" marR="0" lvl="0" indent="-273963" algn="l" defTabSz="914400" rtl="0" fontAlgn="auto" hangingPunct="1">
              <a:lnSpc>
                <a:spcPct val="150000"/>
              </a:lnSpc>
              <a:spcBef>
                <a:spcPts val="58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Rockwell" pitchFamily="18"/>
              <a:ea typeface="Microsoft YaHei" pitchFamily="2"/>
              <a:cs typeface="Mangal" pitchFamily="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82919" y="228600"/>
            <a:ext cx="7849520" cy="777596"/>
          </a:xfrm>
        </p:spPr>
        <p:txBody>
          <a:bodyPr/>
          <a:lstStyle/>
          <a:p>
            <a:pPr lvl="0" algn="just">
              <a:buNone/>
            </a:pPr>
            <a:r>
              <a:rPr lang="en-US" sz="2800">
                <a:solidFill>
                  <a:srgbClr val="FF420E"/>
                </a:solidFill>
                <a:latin typeface="Comic Sans MS" pitchFamily="66"/>
              </a:rPr>
              <a:t>Crime Against Women percent distribution during – National Scenario 2013</a:t>
            </a:r>
          </a:p>
        </p:txBody>
      </p:sp>
      <p:sp>
        <p:nvSpPr>
          <p:cNvPr id="3" name="Content Placeholder 3"/>
          <p:cNvSpPr txBox="1">
            <a:spLocks noGrp="1"/>
          </p:cNvSpPr>
          <p:nvPr>
            <p:ph type="body" idx="4294967295"/>
          </p:nvPr>
        </p:nvSpPr>
        <p:spPr>
          <a:xfrm>
            <a:off x="228600" y="1052638"/>
            <a:ext cx="8735766" cy="5348161"/>
          </a:xfrm>
        </p:spPr>
        <p:txBody>
          <a:bodyPr/>
          <a:lstStyle/>
          <a:p>
            <a:endParaRPr lang="en-US"/>
          </a:p>
        </p:txBody>
      </p:sp>
      <p:graphicFrame>
        <p:nvGraphicFramePr>
          <p:cNvPr id="4" name="Content Placeholder 3"/>
          <p:cNvGraphicFramePr>
            <a:graphicFrameLocks noGrp="1"/>
          </p:cNvGraphicFramePr>
          <p:nvPr>
            <p:ph type="chart" idx="4294967295"/>
          </p:nvPr>
        </p:nvGraphicFramePr>
        <p:xfrm>
          <a:off x="575047" y="1143000"/>
          <a:ext cx="8568952" cy="545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6588224" y="1052739"/>
            <a:ext cx="2284600" cy="369335"/>
          </a:xfrm>
          <a:prstGeom prst="rect">
            <a:avLst/>
          </a:prstGeom>
          <a:noFill/>
          <a:ln>
            <a:noFill/>
            <a:prstDash val="solid"/>
          </a:ln>
        </p:spPr>
        <p:txBody>
          <a:bodyPr vert="horz" wrap="non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1" u="none" strike="noStrike" kern="0" cap="none" spc="0" baseline="0">
                <a:solidFill>
                  <a:srgbClr val="000000"/>
                </a:solidFill>
                <a:uFillTx/>
                <a:latin typeface="Rockwell" pitchFamily="18"/>
                <a:ea typeface="Microsoft YaHei" pitchFamily="2"/>
                <a:cs typeface="Mangal" pitchFamily="2"/>
              </a:rPr>
              <a:t>Source: NCRB, 2013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Rectangle 4"/>
          <p:cNvSpPr/>
          <p:nvPr/>
        </p:nvSpPr>
        <p:spPr>
          <a:xfrm>
            <a:off x="6660233" y="476667"/>
            <a:ext cx="2210763"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1" u="none" strike="noStrike" kern="1200" cap="none" spc="0" baseline="0">
                <a:solidFill>
                  <a:srgbClr val="000000"/>
                </a:solidFill>
                <a:uFillTx/>
                <a:latin typeface="Rockwell" pitchFamily="18"/>
                <a:ea typeface="Microsoft YaHei" pitchFamily="2"/>
                <a:cs typeface="Mangal" pitchFamily="2"/>
              </a:rPr>
              <a:t>Source: NCRB, 2013</a:t>
            </a:r>
          </a:p>
        </p:txBody>
      </p:sp>
      <p:sp>
        <p:nvSpPr>
          <p:cNvPr id="3" name="Rectangle 7"/>
          <p:cNvSpPr/>
          <p:nvPr/>
        </p:nvSpPr>
        <p:spPr>
          <a:xfrm>
            <a:off x="1604104" y="620639"/>
            <a:ext cx="1153186" cy="36197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000000"/>
                </a:solidFill>
                <a:uFillTx/>
                <a:latin typeface="Rockwell" pitchFamily="18"/>
                <a:ea typeface="Microsoft YaHei" pitchFamily="2"/>
                <a:cs typeface="Mangal" pitchFamily="2"/>
              </a:rPr>
              <a:t>National</a:t>
            </a:r>
          </a:p>
        </p:txBody>
      </p:sp>
      <p:sp>
        <p:nvSpPr>
          <p:cNvPr id="4" name="Rectangle 9"/>
          <p:cNvSpPr/>
          <p:nvPr/>
        </p:nvSpPr>
        <p:spPr>
          <a:xfrm>
            <a:off x="976323" y="3572999"/>
            <a:ext cx="1957830" cy="36197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630241"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000000"/>
                </a:solidFill>
                <a:uFillTx/>
                <a:latin typeface="Rockwell" pitchFamily="18"/>
                <a:ea typeface="Microsoft YaHei" pitchFamily="2"/>
                <a:cs typeface="Mangal" pitchFamily="2"/>
              </a:rPr>
              <a:t>Rajasthan</a:t>
            </a:r>
          </a:p>
        </p:txBody>
      </p:sp>
      <p:sp>
        <p:nvSpPr>
          <p:cNvPr id="5" name="Title 1"/>
          <p:cNvSpPr txBox="1">
            <a:spLocks noGrp="1"/>
          </p:cNvSpPr>
          <p:nvPr>
            <p:ph type="title" idx="4294967295"/>
          </p:nvPr>
        </p:nvSpPr>
        <p:spPr>
          <a:xfrm>
            <a:off x="914400" y="228600"/>
            <a:ext cx="7772043" cy="417597"/>
          </a:xfrm>
        </p:spPr>
        <p:txBody>
          <a:bodyPr/>
          <a:lstStyle/>
          <a:p>
            <a:pPr lvl="0">
              <a:buNone/>
            </a:pPr>
            <a:r>
              <a:rPr lang="en-US" sz="2400">
                <a:solidFill>
                  <a:srgbClr val="FF420E"/>
                </a:solidFill>
                <a:latin typeface="Comic Sans MS" pitchFamily="66"/>
              </a:rPr>
              <a:t>Crime against Women in last five years</a:t>
            </a:r>
          </a:p>
        </p:txBody>
      </p:sp>
      <p:pic>
        <p:nvPicPr>
          <p:cNvPr id="6" name="Picture 9"/>
          <p:cNvPicPr>
            <a:picLocks noChangeAspect="1"/>
          </p:cNvPicPr>
          <p:nvPr/>
        </p:nvPicPr>
        <p:blipFill>
          <a:blip r:embed="rId3" cstate="print"/>
          <a:stretch>
            <a:fillRect/>
          </a:stretch>
        </p:blipFill>
        <p:spPr>
          <a:xfrm>
            <a:off x="841248" y="841248"/>
            <a:ext cx="7918704" cy="2645660"/>
          </a:xfrm>
          <a:prstGeom prst="rect">
            <a:avLst/>
          </a:prstGeom>
          <a:noFill/>
          <a:ln>
            <a:noFill/>
          </a:ln>
        </p:spPr>
      </p:pic>
      <p:pic>
        <p:nvPicPr>
          <p:cNvPr id="7" name="Picture 10"/>
          <p:cNvPicPr>
            <a:picLocks noChangeAspect="1"/>
          </p:cNvPicPr>
          <p:nvPr/>
        </p:nvPicPr>
        <p:blipFill>
          <a:blip r:embed="rId4" cstate="print"/>
          <a:stretch>
            <a:fillRect/>
          </a:stretch>
        </p:blipFill>
        <p:spPr>
          <a:xfrm>
            <a:off x="896111" y="3858767"/>
            <a:ext cx="7918704" cy="2554220"/>
          </a:xfrm>
          <a:prstGeom prst="rect">
            <a:avLst/>
          </a:prstGeom>
          <a:noFill/>
          <a:ln>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04796" y="228600"/>
            <a:ext cx="8572317" cy="856801"/>
          </a:xfrm>
        </p:spPr>
        <p:txBody>
          <a:bodyPr anchorCtr="1"/>
          <a:lstStyle/>
          <a:p>
            <a:pPr lvl="0" algn="ctr">
              <a:buNone/>
            </a:pPr>
            <a:r>
              <a:rPr lang="en-US" sz="2800">
                <a:latin typeface="Comic Sans MS" pitchFamily="66"/>
              </a:rPr>
              <a:t> </a:t>
            </a:r>
            <a:r>
              <a:rPr lang="en-US" sz="2800">
                <a:solidFill>
                  <a:srgbClr val="FF420E"/>
                </a:solidFill>
                <a:latin typeface="Comic Sans MS" pitchFamily="66"/>
              </a:rPr>
              <a:t>EFFORTS OF RAJASTHAN  IN ADDRESSING VIOLENCE AGAINST WOMEN</a:t>
            </a:r>
          </a:p>
        </p:txBody>
      </p:sp>
      <p:sp>
        <p:nvSpPr>
          <p:cNvPr id="3" name="Content Placeholder 2"/>
          <p:cNvSpPr txBox="1">
            <a:spLocks noGrp="1"/>
          </p:cNvSpPr>
          <p:nvPr>
            <p:ph type="body" idx="4294967295"/>
          </p:nvPr>
        </p:nvSpPr>
        <p:spPr>
          <a:xfrm>
            <a:off x="539550" y="1447796"/>
            <a:ext cx="8029803" cy="5410203"/>
          </a:xfrm>
        </p:spPr>
        <p:txBody>
          <a:bodyPr/>
          <a:lstStyle/>
          <a:p>
            <a:pPr marL="360365" lvl="0" indent="-360365" algn="just">
              <a:spcBef>
                <a:spcPts val="580"/>
              </a:spcBef>
              <a:buSzPct val="123000"/>
            </a:pPr>
            <a:r>
              <a:rPr lang="en-US" sz="2400">
                <a:latin typeface="Rockwell" pitchFamily="18"/>
              </a:rPr>
              <a:t>To address the aforesaid situation, the state government has taken the following initiatives to end violence against girls and women</a:t>
            </a:r>
          </a:p>
          <a:p>
            <a:pPr marL="360365" lvl="0" indent="-360365" algn="just">
              <a:spcBef>
                <a:spcPts val="580"/>
              </a:spcBef>
              <a:buSzPct val="123000"/>
            </a:pPr>
            <a:r>
              <a:rPr lang="en-US" sz="2400">
                <a:latin typeface="Rockwell" pitchFamily="18"/>
              </a:rPr>
              <a:t>Separate Directorate as Directorate of Women Empowerment (2007)</a:t>
            </a:r>
          </a:p>
          <a:p>
            <a:pPr marL="360365" lvl="0" indent="-360365" algn="just">
              <a:spcBef>
                <a:spcPts val="580"/>
              </a:spcBef>
              <a:buSzPct val="123000"/>
            </a:pPr>
            <a:r>
              <a:rPr lang="en-US" sz="2400">
                <a:latin typeface="Rockwell" pitchFamily="18"/>
              </a:rPr>
              <a:t>Mahila Suraksha evam Salah kendra (2010-11) (MSSK)</a:t>
            </a:r>
            <a:endParaRPr lang="en-IN" sz="2400">
              <a:latin typeface="Rockwell" pitchFamily="18"/>
            </a:endParaRPr>
          </a:p>
          <a:p>
            <a:pPr marL="360365" lvl="0" indent="-360365" algn="just">
              <a:spcBef>
                <a:spcPts val="580"/>
              </a:spcBef>
              <a:buSzPct val="123000"/>
            </a:pPr>
            <a:r>
              <a:rPr lang="en-US" sz="2400">
                <a:latin typeface="Rockwell" pitchFamily="18"/>
              </a:rPr>
              <a:t>State Girl Child Policy (2013)</a:t>
            </a:r>
            <a:endParaRPr lang="en-IN" sz="2400">
              <a:latin typeface="Rockwell" pitchFamily="18"/>
            </a:endParaRPr>
          </a:p>
          <a:p>
            <a:pPr marL="360365" lvl="0" indent="-360365" algn="just">
              <a:spcBef>
                <a:spcPts val="580"/>
              </a:spcBef>
              <a:buSzPct val="123000"/>
            </a:pPr>
            <a:r>
              <a:rPr lang="en-US" sz="2400">
                <a:latin typeface="Rockwell" pitchFamily="18"/>
              </a:rPr>
              <a:t>One Stop Crisis Management Centre for Women (2013)- APARAJITA</a:t>
            </a:r>
          </a:p>
          <a:p>
            <a:pPr marL="0" lvl="0" indent="0" algn="just">
              <a:spcBef>
                <a:spcPts val="580"/>
              </a:spcBef>
              <a:buNone/>
            </a:pPr>
            <a:endParaRPr lang="en-US" sz="1600">
              <a:latin typeface="Rockwell" pitchFamily="18"/>
            </a:endParaRPr>
          </a:p>
          <a:p>
            <a:pPr marL="0" lvl="0" indent="0" algn="just">
              <a:spcAft>
                <a:spcPts val="0"/>
              </a:spcAft>
              <a:buNone/>
            </a:pPr>
            <a:r>
              <a:rPr lang="en-US" sz="1600" b="1">
                <a:latin typeface="Arial" pitchFamily="34"/>
              </a:rPr>
              <a:t>    </a:t>
            </a:r>
          </a:p>
          <a:p>
            <a:pPr marL="0" lvl="0" indent="0" algn="just">
              <a:spcBef>
                <a:spcPts val="580"/>
              </a:spcBef>
              <a:spcAft>
                <a:spcPts val="0"/>
              </a:spcAft>
              <a:buNone/>
            </a:pPr>
            <a:r>
              <a:rPr lang="en-US" sz="1600">
                <a:latin typeface="Rockwell" pitchFamily="18"/>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Content Placeholder 2"/>
          <p:cNvSpPr txBox="1">
            <a:spLocks noGrp="1"/>
          </p:cNvSpPr>
          <p:nvPr>
            <p:ph type="body" idx="4294967295"/>
          </p:nvPr>
        </p:nvSpPr>
        <p:spPr>
          <a:xfrm>
            <a:off x="467642" y="620639"/>
            <a:ext cx="4392000" cy="5435641"/>
          </a:xfrm>
        </p:spPr>
        <p:txBody>
          <a:bodyPr/>
          <a:lstStyle/>
          <a:p>
            <a:pPr marL="0" lvl="0" indent="0">
              <a:spcAft>
                <a:spcPts val="0"/>
              </a:spcAft>
              <a:buNone/>
            </a:pPr>
            <a:endParaRPr lang="en-US" sz="1800" b="1">
              <a:latin typeface="Arial" pitchFamily="34"/>
            </a:endParaRPr>
          </a:p>
          <a:p>
            <a:pPr marL="0" lvl="0" indent="0">
              <a:spcAft>
                <a:spcPts val="0"/>
              </a:spcAft>
              <a:buNone/>
            </a:pPr>
            <a:r>
              <a:rPr lang="en-US" sz="2800">
                <a:solidFill>
                  <a:srgbClr val="FF420E"/>
                </a:solidFill>
                <a:latin typeface="Comic Sans MS" pitchFamily="66"/>
              </a:rPr>
              <a:t>Special Women Security Cell</a:t>
            </a:r>
          </a:p>
          <a:p>
            <a:pPr marL="0" lvl="0" indent="0">
              <a:spcAft>
                <a:spcPts val="0"/>
              </a:spcAft>
              <a:buNone/>
            </a:pPr>
            <a:endParaRPr lang="en-US" sz="1200">
              <a:latin typeface="Arial" pitchFamily="34"/>
            </a:endParaRPr>
          </a:p>
          <a:p>
            <a:pPr marL="269876" lvl="0" indent="-269876" algn="just" hangingPunct="0">
              <a:spcAft>
                <a:spcPts val="0"/>
              </a:spcAft>
              <a:buClr>
                <a:srgbClr val="9B2D1F"/>
              </a:buClr>
              <a:buSzPct val="123000"/>
            </a:pPr>
            <a:r>
              <a:rPr lang="en-US" sz="2000">
                <a:latin typeface="Rockwell" pitchFamily="18"/>
              </a:rPr>
              <a:t>For effective implementation and monitoring of the various schemes, programmes and different Acts designed for the protection of women from the various kinds of violence and exploitations,</a:t>
            </a:r>
          </a:p>
          <a:p>
            <a:pPr marL="269876" lvl="0" indent="-269876" algn="just" hangingPunct="0">
              <a:spcAft>
                <a:spcPts val="0"/>
              </a:spcAft>
              <a:buNone/>
            </a:pPr>
            <a:endParaRPr lang="en-US" sz="2000">
              <a:latin typeface="Rockwell" pitchFamily="18"/>
            </a:endParaRPr>
          </a:p>
          <a:p>
            <a:pPr marL="269876" lvl="0" indent="-269876" algn="just" hangingPunct="0">
              <a:spcAft>
                <a:spcPts val="0"/>
              </a:spcAft>
              <a:buClr>
                <a:srgbClr val="9B2D1F"/>
              </a:buClr>
              <a:buSzPct val="123000"/>
            </a:pPr>
            <a:r>
              <a:rPr lang="en-US" sz="2000">
                <a:latin typeface="Rockwell" pitchFamily="18"/>
              </a:rPr>
              <a:t>Functional at the Directorate of Women Empowerment, Jaipur.</a:t>
            </a:r>
          </a:p>
          <a:p>
            <a:pPr marL="269876" lvl="0" indent="-269876" algn="just" hangingPunct="0">
              <a:spcAft>
                <a:spcPts val="0"/>
              </a:spcAft>
              <a:buClr>
                <a:srgbClr val="9B2D1F"/>
              </a:buClr>
              <a:buSzPct val="123000"/>
            </a:pPr>
            <a:endParaRPr lang="en-US" sz="2000">
              <a:latin typeface="Rockwell" pitchFamily="18"/>
            </a:endParaRPr>
          </a:p>
          <a:p>
            <a:pPr marL="269876" lvl="0" indent="-269876" algn="just" hangingPunct="0">
              <a:spcAft>
                <a:spcPts val="0"/>
              </a:spcAft>
              <a:buClr>
                <a:srgbClr val="9B2D1F"/>
              </a:buClr>
              <a:buSzPct val="123000"/>
            </a:pPr>
            <a:r>
              <a:rPr lang="en-US" sz="2000">
                <a:latin typeface="Rockwell" pitchFamily="18"/>
              </a:rPr>
              <a:t>Headed by an officer of the State Administrative Services.</a:t>
            </a:r>
          </a:p>
          <a:p>
            <a:pPr marL="0" lvl="0" indent="0">
              <a:spcBef>
                <a:spcPts val="580"/>
              </a:spcBef>
              <a:spcAft>
                <a:spcPts val="0"/>
              </a:spcAft>
              <a:buNone/>
            </a:pPr>
            <a:endParaRPr lang="en-US">
              <a:latin typeface="Rockwell" pitchFamily="18"/>
            </a:endParaRPr>
          </a:p>
        </p:txBody>
      </p:sp>
      <p:pic>
        <p:nvPicPr>
          <p:cNvPr id="3" name="Picture 4"/>
          <p:cNvPicPr>
            <a:picLocks noChangeAspect="1"/>
          </p:cNvPicPr>
          <p:nvPr/>
        </p:nvPicPr>
        <p:blipFill>
          <a:blip r:embed="rId3" cstate="print">
            <a:alphaModFix/>
            <a:lum/>
          </a:blip>
          <a:srcRect/>
          <a:stretch>
            <a:fillRect/>
          </a:stretch>
        </p:blipFill>
        <p:spPr>
          <a:xfrm>
            <a:off x="5214960" y="980639"/>
            <a:ext cx="3642841" cy="5234043"/>
          </a:xfrm>
          <a:prstGeom prst="rect">
            <a:avLst/>
          </a:prstGeom>
          <a:noFill/>
          <a:ln>
            <a:noFill/>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chorCtr="1"/>
          <a:lstStyle/>
          <a:p>
            <a:pPr lvl="0" algn="ctr">
              <a:buNone/>
            </a:pPr>
            <a:r>
              <a:rPr lang="en-US" sz="3200" b="1">
                <a:solidFill>
                  <a:srgbClr val="FF420E"/>
                </a:solidFill>
                <a:latin typeface="Comic Sans MS" pitchFamily="66"/>
              </a:rPr>
              <a:t>Girl Child Policy, 2013</a:t>
            </a:r>
            <a:r>
              <a:rPr lang="en-US" sz="3200" b="1">
                <a:latin typeface="Comic Sans MS" pitchFamily="66"/>
              </a:rPr>
              <a:t/>
            </a:r>
            <a:br>
              <a:rPr lang="en-US" sz="3200" b="1">
                <a:latin typeface="Comic Sans MS" pitchFamily="66"/>
              </a:rPr>
            </a:br>
            <a:endParaRPr lang="en-US" sz="3200" b="1">
              <a:latin typeface="Comic Sans MS" pitchFamily="66"/>
            </a:endParaRPr>
          </a:p>
        </p:txBody>
      </p:sp>
      <p:sp>
        <p:nvSpPr>
          <p:cNvPr id="3" name="Content Placeholder 2"/>
          <p:cNvSpPr txBox="1">
            <a:spLocks noGrp="1"/>
          </p:cNvSpPr>
          <p:nvPr>
            <p:ph type="body" idx="4294967295"/>
          </p:nvPr>
        </p:nvSpPr>
        <p:spPr>
          <a:xfrm>
            <a:off x="285841" y="1143000"/>
            <a:ext cx="4926238" cy="5454002"/>
          </a:xfrm>
        </p:spPr>
        <p:txBody>
          <a:bodyPr/>
          <a:lstStyle/>
          <a:p>
            <a:pPr marL="179386" lvl="0" indent="-179386" algn="just">
              <a:spcAft>
                <a:spcPts val="1125"/>
              </a:spcAft>
              <a:buClr>
                <a:srgbClr val="D34817"/>
              </a:buClr>
              <a:buSzPct val="123000"/>
              <a:buFont typeface="Arial" pitchFamily="34"/>
              <a:buChar char="•"/>
            </a:pPr>
            <a:r>
              <a:rPr lang="en-US" sz="1800">
                <a:latin typeface="Rockwell" pitchFamily="18"/>
              </a:rPr>
              <a:t>Policy framed to focus on prevention of sex determination and female foeticides</a:t>
            </a:r>
          </a:p>
          <a:p>
            <a:pPr marL="179386" lvl="0" indent="-179386" algn="just">
              <a:spcAft>
                <a:spcPts val="1125"/>
              </a:spcAft>
              <a:buClr>
                <a:srgbClr val="D34817"/>
              </a:buClr>
              <a:buSzPct val="123000"/>
              <a:buFont typeface="Arial" pitchFamily="34"/>
              <a:buChar char="•"/>
            </a:pPr>
            <a:r>
              <a:rPr lang="en-US" sz="1800">
                <a:latin typeface="Rockwell" pitchFamily="18"/>
              </a:rPr>
              <a:t>Ensuring survival and providing appropriate environment for the development of girl child.</a:t>
            </a:r>
          </a:p>
          <a:p>
            <a:pPr marL="179386" lvl="0" indent="-179386" algn="just">
              <a:spcAft>
                <a:spcPts val="1125"/>
              </a:spcAft>
              <a:buClr>
                <a:srgbClr val="D34817"/>
              </a:buClr>
              <a:buSzPct val="123000"/>
              <a:buFont typeface="Arial" pitchFamily="34"/>
              <a:buChar char="•"/>
            </a:pPr>
            <a:r>
              <a:rPr lang="en-US" sz="1800">
                <a:latin typeface="Rockwell" pitchFamily="18"/>
              </a:rPr>
              <a:t>Role and responsibilities of each stakeholder have been identified and defined.</a:t>
            </a:r>
          </a:p>
          <a:p>
            <a:pPr marL="179386" lvl="0" indent="-179386" algn="just">
              <a:spcAft>
                <a:spcPts val="1125"/>
              </a:spcAft>
              <a:buClr>
                <a:srgbClr val="D34817"/>
              </a:buClr>
              <a:buSzPct val="123000"/>
              <a:buFont typeface="Arial" pitchFamily="34"/>
              <a:buChar char="•"/>
            </a:pPr>
            <a:r>
              <a:rPr lang="en-US" sz="1800">
                <a:latin typeface="Rockwell" pitchFamily="18"/>
              </a:rPr>
              <a:t>The State is first in the country to make this kind of move.</a:t>
            </a:r>
          </a:p>
          <a:p>
            <a:pPr marL="179386" lvl="0" indent="-179386" algn="just">
              <a:spcAft>
                <a:spcPts val="1125"/>
              </a:spcAft>
              <a:buClr>
                <a:srgbClr val="D34817"/>
              </a:buClr>
              <a:buSzPct val="123000"/>
              <a:buFont typeface="Arial" pitchFamily="34"/>
              <a:buChar char="•"/>
            </a:pPr>
            <a:r>
              <a:rPr lang="en-US" sz="1800">
                <a:latin typeface="Rockwell" pitchFamily="18"/>
              </a:rPr>
              <a:t>A Task Force has been constituted under the Chairmanship of the Chief Secretary, Government of Rajasthan for the effective monitoring of the policy.</a:t>
            </a:r>
          </a:p>
          <a:p>
            <a:pPr marL="179386" lvl="0" indent="-179386" algn="just">
              <a:spcAft>
                <a:spcPts val="1125"/>
              </a:spcAft>
              <a:buClr>
                <a:srgbClr val="D34817"/>
              </a:buClr>
              <a:buSzPct val="123000"/>
              <a:buFont typeface="Arial" pitchFamily="34"/>
              <a:buChar char="•"/>
            </a:pPr>
            <a:r>
              <a:rPr lang="en-US" sz="1800">
                <a:latin typeface="Rockwell" pitchFamily="18"/>
              </a:rPr>
              <a:t>The policy is being implemented in the State as per the directions of this Task Force.</a:t>
            </a:r>
          </a:p>
        </p:txBody>
      </p:sp>
      <p:pic>
        <p:nvPicPr>
          <p:cNvPr id="4" name="Picture 2"/>
          <p:cNvPicPr>
            <a:picLocks noChangeAspect="1"/>
          </p:cNvPicPr>
          <p:nvPr/>
        </p:nvPicPr>
        <p:blipFill>
          <a:blip r:embed="rId3" cstate="print">
            <a:alphaModFix/>
            <a:lum/>
          </a:blip>
          <a:srcRect/>
          <a:stretch>
            <a:fillRect/>
          </a:stretch>
        </p:blipFill>
        <p:spPr>
          <a:xfrm>
            <a:off x="5486400" y="1357198"/>
            <a:ext cx="3371758" cy="4785841"/>
          </a:xfrm>
          <a:prstGeom prst="rect">
            <a:avLst/>
          </a:prstGeom>
          <a:noFill/>
          <a:ln>
            <a:noFill/>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1756</Words>
  <Application>Microsoft Office PowerPoint</Application>
  <PresentationFormat>On-screen Show (4:3)</PresentationFormat>
  <Paragraphs>184</Paragraphs>
  <Slides>25</Slides>
  <Notes>20</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25</vt:i4>
      </vt:variant>
    </vt:vector>
  </HeadingPairs>
  <TitlesOfParts>
    <vt:vector size="41" baseType="lpstr">
      <vt:lpstr>Arial Unicode MS</vt:lpstr>
      <vt:lpstr>Microsoft YaHei</vt:lpstr>
      <vt:lpstr>Arial</vt:lpstr>
      <vt:lpstr>Calibri</vt:lpstr>
      <vt:lpstr>Comic Sans MS</vt:lpstr>
      <vt:lpstr>Jokerman</vt:lpstr>
      <vt:lpstr>Mangal</vt:lpstr>
      <vt:lpstr>Rockwell</vt:lpstr>
      <vt:lpstr>StarSymbol</vt:lpstr>
      <vt:lpstr>Tahoma</vt:lpstr>
      <vt:lpstr>Times New Roman</vt:lpstr>
      <vt:lpstr>Wingdings</vt:lpstr>
      <vt:lpstr>Wingdings 2</vt:lpstr>
      <vt:lpstr>Default</vt:lpstr>
      <vt:lpstr>Default 1</vt:lpstr>
      <vt:lpstr>Default 2</vt:lpstr>
      <vt:lpstr>PowerPoint Presentation</vt:lpstr>
      <vt:lpstr>PowerPoint Presentation</vt:lpstr>
      <vt:lpstr>PowerPoint Presentation</vt:lpstr>
      <vt:lpstr>PowerPoint Presentation</vt:lpstr>
      <vt:lpstr>Crime Against Women percent distribution during – National Scenario 2013</vt:lpstr>
      <vt:lpstr>Crime against Women in last five years</vt:lpstr>
      <vt:lpstr> EFFORTS OF RAJASTHAN  IN ADDRESSING VIOLENCE AGAINST WOMEN</vt:lpstr>
      <vt:lpstr>PowerPoint Presentation</vt:lpstr>
      <vt:lpstr>Girl Child Policy, 2013 </vt:lpstr>
      <vt:lpstr>Mahila Suraksha Evam Salah Kendra (MSSK)  (Women Protection and Counselling Centres)</vt:lpstr>
      <vt:lpstr>Zila Mahila Sahayta Samiti</vt:lpstr>
      <vt:lpstr>Protection of Women from Domestic Violence Act, 2005 (Act No. 43 of 2005)</vt:lpstr>
      <vt:lpstr>PowerPoint Presentation</vt:lpstr>
      <vt:lpstr>Protection of Women from Sexual Harassment at Work place</vt:lpstr>
      <vt:lpstr>APARAJITA: One Stop Crisis Management Centre for Women</vt:lpstr>
      <vt:lpstr>PowerPoint Presentation</vt:lpstr>
      <vt:lpstr>PowerPoint Presentation</vt:lpstr>
      <vt:lpstr>IMPLEMENTATION OF PCPNDT ACT, 1994 IN RAJASTHAN</vt:lpstr>
      <vt:lpstr>PowerPoint Presentation</vt:lpstr>
      <vt:lpstr>PowerPoint Presentation</vt:lpstr>
      <vt:lpstr>RAJASTHAN SAMUHIK VIVAH  NIYAMAN EVUM ANUDAN NIYAM 2009</vt:lpstr>
      <vt:lpstr>Sensitization Programmes conducted by Directorate of Women Empowerment (2014-15)</vt:lpstr>
      <vt:lpstr>CONSTRAINTS AND RECOMMENDATIONS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jpr</dc:creator>
  <cp:lastModifiedBy>Dell</cp:lastModifiedBy>
  <cp:revision>37</cp:revision>
  <dcterms:created xsi:type="dcterms:W3CDTF">2015-01-16T09:04:44Z</dcterms:created>
  <dcterms:modified xsi:type="dcterms:W3CDTF">2015-01-21T05:11:28Z</dcterms:modified>
</cp:coreProperties>
</file>